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0" r:id="rId1"/>
  </p:sldMasterIdLst>
  <p:sldIdLst>
    <p:sldId id="256" r:id="rId2"/>
    <p:sldId id="257" r:id="rId3"/>
    <p:sldId id="258" r:id="rId4"/>
    <p:sldId id="259" r:id="rId5"/>
    <p:sldId id="260" r:id="rId6"/>
    <p:sldId id="261" r:id="rId7"/>
    <p:sldId id="295" r:id="rId8"/>
    <p:sldId id="262" r:id="rId9"/>
    <p:sldId id="279" r:id="rId10"/>
    <p:sldId id="280" r:id="rId11"/>
    <p:sldId id="263" r:id="rId12"/>
    <p:sldId id="264" r:id="rId13"/>
    <p:sldId id="281" r:id="rId14"/>
    <p:sldId id="282" r:id="rId15"/>
    <p:sldId id="283" r:id="rId16"/>
    <p:sldId id="284" r:id="rId17"/>
    <p:sldId id="265" r:id="rId18"/>
    <p:sldId id="267" r:id="rId19"/>
    <p:sldId id="266" r:id="rId20"/>
    <p:sldId id="268" r:id="rId21"/>
    <p:sldId id="269" r:id="rId22"/>
    <p:sldId id="270" r:id="rId23"/>
    <p:sldId id="271" r:id="rId24"/>
    <p:sldId id="272" r:id="rId25"/>
    <p:sldId id="286" r:id="rId26"/>
    <p:sldId id="285" r:id="rId27"/>
    <p:sldId id="287" r:id="rId28"/>
    <p:sldId id="288" r:id="rId29"/>
    <p:sldId id="273" r:id="rId30"/>
    <p:sldId id="289" r:id="rId31"/>
    <p:sldId id="290" r:id="rId32"/>
    <p:sldId id="291" r:id="rId33"/>
    <p:sldId id="292" r:id="rId34"/>
    <p:sldId id="293" r:id="rId35"/>
    <p:sldId id="294" r:id="rId36"/>
    <p:sldId id="274" r:id="rId37"/>
    <p:sldId id="275" r:id="rId38"/>
    <p:sldId id="276" r:id="rId39"/>
    <p:sldId id="277" r:id="rId40"/>
    <p:sldId id="278"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51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6" d="100"/>
          <a:sy n="76" d="100"/>
        </p:scale>
        <p:origin x="946"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942A0-B7D2-4B14-8FEA-55FC702F5BE7}" type="doc">
      <dgm:prSet loTypeId="urn:microsoft.com/office/officeart/2005/8/layout/vProcess5" loCatId="process" qsTypeId="urn:microsoft.com/office/officeart/2005/8/quickstyle/simple4" qsCatId="simple" csTypeId="urn:microsoft.com/office/officeart/2005/8/colors/colorful1" csCatId="colorful" phldr="1"/>
      <dgm:spPr/>
      <dgm:t>
        <a:bodyPr/>
        <a:lstStyle/>
        <a:p>
          <a:endParaRPr lang="en-US"/>
        </a:p>
      </dgm:t>
    </dgm:pt>
    <dgm:pt modelId="{095A5E99-E976-4550-8F80-53CC813F2F5A}">
      <dgm:prSet phldrT="[Text]"/>
      <dgm:spPr>
        <a:solidFill>
          <a:schemeClr val="tx1"/>
        </a:solidFill>
        <a:ln w="76200">
          <a:solidFill>
            <a:srgbClr val="FFFF00"/>
          </a:solidFill>
        </a:ln>
      </dgm:spPr>
      <dgm:t>
        <a:bodyPr/>
        <a:lstStyle/>
        <a:p>
          <a:r>
            <a:rPr lang="en-US" dirty="0">
              <a:solidFill>
                <a:srgbClr val="FFFF00"/>
              </a:solidFill>
            </a:rPr>
            <a:t>Black Box</a:t>
          </a:r>
        </a:p>
      </dgm:t>
      <dgm:extLst>
        <a:ext uri="{E40237B7-FDA0-4F09-8148-C483321AD2D9}">
          <dgm14:cNvPr xmlns:dgm14="http://schemas.microsoft.com/office/drawing/2010/diagram" id="0" name="" descr="Staggered process showing 3 tasks arranged one below the other and two downward pointing arrows are used to indicate progression from first task to second task and second task to third task."/>
        </a:ext>
      </dgm:extLst>
    </dgm:pt>
    <dgm:pt modelId="{03339A0D-5DC0-4B29-8353-C5AEBFD4DE86}" type="parTrans" cxnId="{D1A4D8E6-F04E-4AB1-8D0C-63DC7AB1E81F}">
      <dgm:prSet/>
      <dgm:spPr/>
      <dgm:t>
        <a:bodyPr/>
        <a:lstStyle/>
        <a:p>
          <a:endParaRPr lang="en-US"/>
        </a:p>
      </dgm:t>
    </dgm:pt>
    <dgm:pt modelId="{8877691F-1B60-4485-9174-DDEC7EE68B70}" type="sibTrans" cxnId="{D1A4D8E6-F04E-4AB1-8D0C-63DC7AB1E81F}">
      <dgm:prSet/>
      <dgm:spPr/>
      <dgm:t>
        <a:bodyPr/>
        <a:lstStyle/>
        <a:p>
          <a:endParaRPr lang="en-US"/>
        </a:p>
      </dgm:t>
    </dgm:pt>
    <dgm:pt modelId="{8EC937D8-BD76-4A12-A3E5-900D5C1E2E05}">
      <dgm:prSet phldrT="[Text]"/>
      <dgm:spPr>
        <a:solidFill>
          <a:schemeClr val="tx2">
            <a:lumMod val="10000"/>
            <a:lumOff val="90000"/>
          </a:schemeClr>
        </a:solidFill>
        <a:ln w="76200">
          <a:solidFill>
            <a:srgbClr val="C00000"/>
          </a:solidFill>
        </a:ln>
      </dgm:spPr>
      <dgm:t>
        <a:bodyPr/>
        <a:lstStyle/>
        <a:p>
          <a:r>
            <a:rPr lang="en-US" dirty="0">
              <a:solidFill>
                <a:srgbClr val="C00000"/>
              </a:solidFill>
            </a:rPr>
            <a:t>White Box</a:t>
          </a:r>
        </a:p>
      </dgm:t>
    </dgm:pt>
    <dgm:pt modelId="{8265EE85-9851-494E-A6D3-1CDACE947DF3}" type="parTrans" cxnId="{43DC8383-AEE5-490C-A8E5-1F216F2B8FE6}">
      <dgm:prSet/>
      <dgm:spPr/>
      <dgm:t>
        <a:bodyPr/>
        <a:lstStyle/>
        <a:p>
          <a:endParaRPr lang="en-US"/>
        </a:p>
      </dgm:t>
    </dgm:pt>
    <dgm:pt modelId="{B3EFD4A5-9FA1-4ABE-B722-05162509509B}" type="sibTrans" cxnId="{43DC8383-AEE5-490C-A8E5-1F216F2B8FE6}">
      <dgm:prSet/>
      <dgm:spPr/>
      <dgm:t>
        <a:bodyPr/>
        <a:lstStyle/>
        <a:p>
          <a:endParaRPr lang="en-US"/>
        </a:p>
      </dgm:t>
    </dgm:pt>
    <dgm:pt modelId="{1D84D8B6-AB32-4491-B5D2-EFE3D7668B88}" type="pres">
      <dgm:prSet presAssocID="{CD7942A0-B7D2-4B14-8FEA-55FC702F5BE7}" presName="outerComposite" presStyleCnt="0">
        <dgm:presLayoutVars>
          <dgm:chMax val="5"/>
          <dgm:dir/>
          <dgm:resizeHandles val="exact"/>
        </dgm:presLayoutVars>
      </dgm:prSet>
      <dgm:spPr/>
    </dgm:pt>
    <dgm:pt modelId="{3E0E8213-E460-4EB7-9A92-C2B1CC553F0D}" type="pres">
      <dgm:prSet presAssocID="{CD7942A0-B7D2-4B14-8FEA-55FC702F5BE7}" presName="dummyMaxCanvas" presStyleCnt="0">
        <dgm:presLayoutVars/>
      </dgm:prSet>
      <dgm:spPr/>
    </dgm:pt>
    <dgm:pt modelId="{317AC513-627F-4DFC-8171-6487BB3C45AF}" type="pres">
      <dgm:prSet presAssocID="{CD7942A0-B7D2-4B14-8FEA-55FC702F5BE7}" presName="TwoNodes_1" presStyleLbl="node1" presStyleIdx="0" presStyleCnt="2">
        <dgm:presLayoutVars>
          <dgm:bulletEnabled val="1"/>
        </dgm:presLayoutVars>
      </dgm:prSet>
      <dgm:spPr/>
    </dgm:pt>
    <dgm:pt modelId="{DF6FCABB-E01E-4D4D-BCF2-DF5909DDBB6B}" type="pres">
      <dgm:prSet presAssocID="{CD7942A0-B7D2-4B14-8FEA-55FC702F5BE7}" presName="TwoNodes_2" presStyleLbl="node1" presStyleIdx="1" presStyleCnt="2">
        <dgm:presLayoutVars>
          <dgm:bulletEnabled val="1"/>
        </dgm:presLayoutVars>
      </dgm:prSet>
      <dgm:spPr/>
    </dgm:pt>
    <dgm:pt modelId="{58B6B4D9-ABAE-4385-9347-2E70EE39E254}" type="pres">
      <dgm:prSet presAssocID="{CD7942A0-B7D2-4B14-8FEA-55FC702F5BE7}" presName="TwoConn_1-2" presStyleLbl="fgAccFollowNode1" presStyleIdx="0" presStyleCnt="1">
        <dgm:presLayoutVars>
          <dgm:bulletEnabled val="1"/>
        </dgm:presLayoutVars>
      </dgm:prSet>
      <dgm:spPr/>
    </dgm:pt>
    <dgm:pt modelId="{3A24E5E8-DB09-4B9E-A470-3088DA9543CE}" type="pres">
      <dgm:prSet presAssocID="{CD7942A0-B7D2-4B14-8FEA-55FC702F5BE7}" presName="TwoNodes_1_text" presStyleLbl="node1" presStyleIdx="1" presStyleCnt="2">
        <dgm:presLayoutVars>
          <dgm:bulletEnabled val="1"/>
        </dgm:presLayoutVars>
      </dgm:prSet>
      <dgm:spPr/>
    </dgm:pt>
    <dgm:pt modelId="{49CA4387-7410-410F-8222-6401605DC349}" type="pres">
      <dgm:prSet presAssocID="{CD7942A0-B7D2-4B14-8FEA-55FC702F5BE7}" presName="TwoNodes_2_text" presStyleLbl="node1" presStyleIdx="1" presStyleCnt="2">
        <dgm:presLayoutVars>
          <dgm:bulletEnabled val="1"/>
        </dgm:presLayoutVars>
      </dgm:prSet>
      <dgm:spPr/>
    </dgm:pt>
  </dgm:ptLst>
  <dgm:cxnLst>
    <dgm:cxn modelId="{5A1F042A-15F0-44D1-A276-F761DF3E6201}" type="presOf" srcId="{CD7942A0-B7D2-4B14-8FEA-55FC702F5BE7}" destId="{1D84D8B6-AB32-4491-B5D2-EFE3D7668B88}" srcOrd="0" destOrd="0" presId="urn:microsoft.com/office/officeart/2005/8/layout/vProcess5"/>
    <dgm:cxn modelId="{BC1EFE3D-672C-4FC3-8F25-CD35EFB01750}" type="presOf" srcId="{095A5E99-E976-4550-8F80-53CC813F2F5A}" destId="{3A24E5E8-DB09-4B9E-A470-3088DA9543CE}" srcOrd="1" destOrd="0" presId="urn:microsoft.com/office/officeart/2005/8/layout/vProcess5"/>
    <dgm:cxn modelId="{78E4ED6F-1D6C-4B66-8DCA-AB40D6A92322}" type="presOf" srcId="{8877691F-1B60-4485-9174-DDEC7EE68B70}" destId="{58B6B4D9-ABAE-4385-9347-2E70EE39E254}" srcOrd="0" destOrd="0" presId="urn:microsoft.com/office/officeart/2005/8/layout/vProcess5"/>
    <dgm:cxn modelId="{01625981-FD8B-42E2-9B11-1B5D2D9D547B}" type="presOf" srcId="{8EC937D8-BD76-4A12-A3E5-900D5C1E2E05}" destId="{DF6FCABB-E01E-4D4D-BCF2-DF5909DDBB6B}" srcOrd="0" destOrd="0" presId="urn:microsoft.com/office/officeart/2005/8/layout/vProcess5"/>
    <dgm:cxn modelId="{43DC8383-AEE5-490C-A8E5-1F216F2B8FE6}" srcId="{CD7942A0-B7D2-4B14-8FEA-55FC702F5BE7}" destId="{8EC937D8-BD76-4A12-A3E5-900D5C1E2E05}" srcOrd="1" destOrd="0" parTransId="{8265EE85-9851-494E-A6D3-1CDACE947DF3}" sibTransId="{B3EFD4A5-9FA1-4ABE-B722-05162509509B}"/>
    <dgm:cxn modelId="{99811695-5518-4828-9125-A6F7D7C619A7}" type="presOf" srcId="{8EC937D8-BD76-4A12-A3E5-900D5C1E2E05}" destId="{49CA4387-7410-410F-8222-6401605DC349}" srcOrd="1" destOrd="0" presId="urn:microsoft.com/office/officeart/2005/8/layout/vProcess5"/>
    <dgm:cxn modelId="{D1A4D8E6-F04E-4AB1-8D0C-63DC7AB1E81F}" srcId="{CD7942A0-B7D2-4B14-8FEA-55FC702F5BE7}" destId="{095A5E99-E976-4550-8F80-53CC813F2F5A}" srcOrd="0" destOrd="0" parTransId="{03339A0D-5DC0-4B29-8353-C5AEBFD4DE86}" sibTransId="{8877691F-1B60-4485-9174-DDEC7EE68B70}"/>
    <dgm:cxn modelId="{C05763FE-2FAE-49B1-BAB0-1ADB896FFDE0}" type="presOf" srcId="{095A5E99-E976-4550-8F80-53CC813F2F5A}" destId="{317AC513-627F-4DFC-8171-6487BB3C45AF}" srcOrd="0" destOrd="0" presId="urn:microsoft.com/office/officeart/2005/8/layout/vProcess5"/>
    <dgm:cxn modelId="{D6358E16-13D9-419B-B5FA-EA86972AD063}" type="presParOf" srcId="{1D84D8B6-AB32-4491-B5D2-EFE3D7668B88}" destId="{3E0E8213-E460-4EB7-9A92-C2B1CC553F0D}" srcOrd="0" destOrd="0" presId="urn:microsoft.com/office/officeart/2005/8/layout/vProcess5"/>
    <dgm:cxn modelId="{796CCBCB-4B48-4E81-B657-656EA364C6DE}" type="presParOf" srcId="{1D84D8B6-AB32-4491-B5D2-EFE3D7668B88}" destId="{317AC513-627F-4DFC-8171-6487BB3C45AF}" srcOrd="1" destOrd="0" presId="urn:microsoft.com/office/officeart/2005/8/layout/vProcess5"/>
    <dgm:cxn modelId="{274F038D-C76E-4DEE-80D7-4A5A559D7FCA}" type="presParOf" srcId="{1D84D8B6-AB32-4491-B5D2-EFE3D7668B88}" destId="{DF6FCABB-E01E-4D4D-BCF2-DF5909DDBB6B}" srcOrd="2" destOrd="0" presId="urn:microsoft.com/office/officeart/2005/8/layout/vProcess5"/>
    <dgm:cxn modelId="{2BB79789-329C-4A42-AF38-11F1C7C83285}" type="presParOf" srcId="{1D84D8B6-AB32-4491-B5D2-EFE3D7668B88}" destId="{58B6B4D9-ABAE-4385-9347-2E70EE39E254}" srcOrd="3" destOrd="0" presId="urn:microsoft.com/office/officeart/2005/8/layout/vProcess5"/>
    <dgm:cxn modelId="{96D7D60A-24BE-4C84-8FEC-E7A8671EB6BF}" type="presParOf" srcId="{1D84D8B6-AB32-4491-B5D2-EFE3D7668B88}" destId="{3A24E5E8-DB09-4B9E-A470-3088DA9543CE}" srcOrd="4" destOrd="0" presId="urn:microsoft.com/office/officeart/2005/8/layout/vProcess5"/>
    <dgm:cxn modelId="{AC2B3092-209E-4075-BBB8-5EA242243F69}" type="presParOf" srcId="{1D84D8B6-AB32-4491-B5D2-EFE3D7668B88}" destId="{49CA4387-7410-410F-8222-6401605DC349}" srcOrd="5"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7AC513-627F-4DFC-8171-6487BB3C45AF}">
      <dsp:nvSpPr>
        <dsp:cNvPr id="0" name=""/>
        <dsp:cNvSpPr/>
      </dsp:nvSpPr>
      <dsp:spPr>
        <a:xfrm>
          <a:off x="0" y="0"/>
          <a:ext cx="4316650" cy="2009536"/>
        </a:xfrm>
        <a:prstGeom prst="roundRect">
          <a:avLst>
            <a:gd name="adj" fmla="val 10000"/>
          </a:avLst>
        </a:prstGeom>
        <a:solidFill>
          <a:schemeClr val="tx1"/>
        </a:solidFill>
        <a:ln w="76200">
          <a:solidFill>
            <a:srgbClr val="FFFF00"/>
          </a:solid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l" defTabSz="2489200">
            <a:lnSpc>
              <a:spcPct val="90000"/>
            </a:lnSpc>
            <a:spcBef>
              <a:spcPct val="0"/>
            </a:spcBef>
            <a:spcAft>
              <a:spcPct val="35000"/>
            </a:spcAft>
            <a:buNone/>
          </a:pPr>
          <a:r>
            <a:rPr lang="en-US" sz="5600" kern="1200" dirty="0">
              <a:solidFill>
                <a:srgbClr val="FFFF00"/>
              </a:solidFill>
            </a:rPr>
            <a:t>Black Box</a:t>
          </a:r>
        </a:p>
      </dsp:txBody>
      <dsp:txXfrm>
        <a:off x="58857" y="58857"/>
        <a:ext cx="2239637" cy="1891822"/>
      </dsp:txXfrm>
    </dsp:sp>
    <dsp:sp modelId="{DF6FCABB-E01E-4D4D-BCF2-DF5909DDBB6B}">
      <dsp:nvSpPr>
        <dsp:cNvPr id="0" name=""/>
        <dsp:cNvSpPr/>
      </dsp:nvSpPr>
      <dsp:spPr>
        <a:xfrm>
          <a:off x="761761" y="2456100"/>
          <a:ext cx="4316650" cy="2009536"/>
        </a:xfrm>
        <a:prstGeom prst="roundRect">
          <a:avLst>
            <a:gd name="adj" fmla="val 10000"/>
          </a:avLst>
        </a:prstGeom>
        <a:solidFill>
          <a:schemeClr val="tx2">
            <a:lumMod val="10000"/>
            <a:lumOff val="90000"/>
          </a:schemeClr>
        </a:solidFill>
        <a:ln w="76200">
          <a:solidFill>
            <a:srgbClr val="C00000"/>
          </a:solid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l" defTabSz="2489200">
            <a:lnSpc>
              <a:spcPct val="90000"/>
            </a:lnSpc>
            <a:spcBef>
              <a:spcPct val="0"/>
            </a:spcBef>
            <a:spcAft>
              <a:spcPct val="35000"/>
            </a:spcAft>
            <a:buNone/>
          </a:pPr>
          <a:r>
            <a:rPr lang="en-US" sz="5600" kern="1200" dirty="0">
              <a:solidFill>
                <a:srgbClr val="C00000"/>
              </a:solidFill>
            </a:rPr>
            <a:t>White Box</a:t>
          </a:r>
        </a:p>
      </dsp:txBody>
      <dsp:txXfrm>
        <a:off x="820618" y="2514957"/>
        <a:ext cx="2130975" cy="1891822"/>
      </dsp:txXfrm>
    </dsp:sp>
    <dsp:sp modelId="{58B6B4D9-ABAE-4385-9347-2E70EE39E254}">
      <dsp:nvSpPr>
        <dsp:cNvPr id="0" name=""/>
        <dsp:cNvSpPr/>
      </dsp:nvSpPr>
      <dsp:spPr>
        <a:xfrm>
          <a:off x="3010451" y="1579719"/>
          <a:ext cx="1306198" cy="1306198"/>
        </a:xfrm>
        <a:prstGeom prst="downArrow">
          <a:avLst>
            <a:gd name="adj1" fmla="val 55000"/>
            <a:gd name="adj2" fmla="val 45000"/>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304346" y="1579719"/>
        <a:ext cx="718408" cy="982914"/>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28.jpg>
</file>

<file path=ppt/media/image29.jpg>
</file>

<file path=ppt/media/image3.pn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97580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590240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7236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292264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356045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10900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698309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86460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21733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smtClean="0"/>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3174987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43462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smtClean="0"/>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2467378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21686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6631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15965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82525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7946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5/4/2023</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92173622"/>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hyperlink" Target="https://www.wikipedia.org/"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7.xml"/><Relationship Id="rId4" Type="http://schemas.openxmlformats.org/officeDocument/2006/relationships/hyperlink" Target="https://www.google.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92398" y="1135465"/>
            <a:ext cx="6815669" cy="2251200"/>
          </a:xfrm>
        </p:spPr>
        <p:txBody>
          <a:bodyPr/>
          <a:lstStyle/>
          <a:p>
            <a:r>
              <a:rPr lang="en-IN" b="1" dirty="0">
                <a:solidFill>
                  <a:srgbClr val="0070C0"/>
                </a:solidFill>
              </a:rPr>
              <a:t>Tour And Travels</a:t>
            </a:r>
          </a:p>
        </p:txBody>
      </p:sp>
      <p:sp>
        <p:nvSpPr>
          <p:cNvPr id="3" name="Subtitle 2"/>
          <p:cNvSpPr>
            <a:spLocks noGrp="1"/>
          </p:cNvSpPr>
          <p:nvPr>
            <p:ph type="subTitle" idx="1"/>
          </p:nvPr>
        </p:nvSpPr>
        <p:spPr/>
        <p:txBody>
          <a:bodyPr/>
          <a:lstStyle/>
          <a:p>
            <a:endParaRPr lang="en-IN" sz="3200" b="1" dirty="0">
              <a:solidFill>
                <a:schemeClr val="accent4"/>
              </a:solidFill>
            </a:endParaRPr>
          </a:p>
          <a:p>
            <a:r>
              <a:rPr lang="en-IN" sz="3200" b="1" dirty="0">
                <a:solidFill>
                  <a:srgbClr val="C00000"/>
                </a:solidFill>
              </a:rPr>
              <a:t>                              </a:t>
            </a:r>
            <a:endParaRPr lang="en-IN" sz="3200" b="1" dirty="0">
              <a:solidFill>
                <a:srgbClr val="00B0F0"/>
              </a:solidFill>
            </a:endParaRPr>
          </a:p>
        </p:txBody>
      </p:sp>
      <p:sp>
        <p:nvSpPr>
          <p:cNvPr id="4" name="Rounded Rectangle 3"/>
          <p:cNvSpPr/>
          <p:nvPr/>
        </p:nvSpPr>
        <p:spPr>
          <a:xfrm>
            <a:off x="4067232" y="3960001"/>
            <a:ext cx="4065999" cy="71599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400" b="1" dirty="0">
                <a:solidFill>
                  <a:srgbClr val="FFFF00"/>
                </a:solidFill>
              </a:rPr>
              <a:t>N</a:t>
            </a:r>
            <a:r>
              <a:rPr lang="en-IN" sz="4400" b="1" dirty="0">
                <a:solidFill>
                  <a:srgbClr val="FFFF00"/>
                </a:solidFill>
              </a:rPr>
              <a:t>IET NOIDA</a:t>
            </a:r>
          </a:p>
        </p:txBody>
      </p:sp>
      <p:pic>
        <p:nvPicPr>
          <p:cNvPr id="10" name="Picture 15" descr="NIET LOGO.jpg">
            <a:extLst>
              <a:ext uri="{FF2B5EF4-FFF2-40B4-BE49-F238E27FC236}">
                <a16:creationId xmlns:a16="http://schemas.microsoft.com/office/drawing/2014/main" id="{463D9AB9-E916-8861-3FE0-DDFE04FD0C1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33231" y="1436912"/>
            <a:ext cx="1518211" cy="1145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32716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01974" y="1035170"/>
            <a:ext cx="4108817" cy="4616648"/>
          </a:xfrm>
          <a:prstGeom prst="rect">
            <a:avLst/>
          </a:prstGeom>
          <a:noFill/>
        </p:spPr>
        <p:txBody>
          <a:bodyPr wrap="none" rtlCol="0">
            <a:spAutoFit/>
          </a:bodyPr>
          <a:lstStyle/>
          <a:p>
            <a:r>
              <a:rPr lang="en-IN" sz="4000" b="1" dirty="0"/>
              <a:t>Admin Authority :</a:t>
            </a:r>
          </a:p>
          <a:p>
            <a:endParaRPr lang="en-IN" sz="4000" b="1" dirty="0"/>
          </a:p>
          <a:p>
            <a:pPr marL="285750" indent="-285750">
              <a:buFont typeface="Wingdings" panose="05000000000000000000" pitchFamily="2" charset="2"/>
              <a:buChar char="à"/>
            </a:pPr>
            <a:r>
              <a:rPr lang="en-IN" sz="2800" dirty="0">
                <a:sym typeface="Wingdings" panose="05000000000000000000" pitchFamily="2" charset="2"/>
              </a:rPr>
              <a:t>Home menu</a:t>
            </a:r>
          </a:p>
          <a:p>
            <a:pPr marL="285750" indent="-285750">
              <a:buFont typeface="Wingdings" panose="05000000000000000000" pitchFamily="2" charset="2"/>
              <a:buChar char="à"/>
            </a:pPr>
            <a:r>
              <a:rPr lang="en-IN" sz="2800" dirty="0">
                <a:sym typeface="Wingdings" panose="05000000000000000000" pitchFamily="2" charset="2"/>
              </a:rPr>
              <a:t>User Data</a:t>
            </a:r>
          </a:p>
          <a:p>
            <a:pPr marL="285750" indent="-285750">
              <a:buFont typeface="Wingdings" panose="05000000000000000000" pitchFamily="2" charset="2"/>
              <a:buChar char="à"/>
            </a:pPr>
            <a:r>
              <a:rPr lang="en-IN" sz="2800" dirty="0">
                <a:sym typeface="Wingdings" panose="05000000000000000000" pitchFamily="2" charset="2"/>
              </a:rPr>
              <a:t>Booking Data</a:t>
            </a:r>
          </a:p>
          <a:p>
            <a:pPr marL="285750" indent="-285750">
              <a:buFont typeface="Wingdings" panose="05000000000000000000" pitchFamily="2" charset="2"/>
              <a:buChar char="à"/>
            </a:pPr>
            <a:r>
              <a:rPr lang="en-IN" sz="2800">
                <a:sym typeface="Wingdings" panose="05000000000000000000" pitchFamily="2" charset="2"/>
              </a:rPr>
              <a:t>Feedback</a:t>
            </a:r>
            <a:endParaRPr lang="en-IN" sz="2800" dirty="0">
              <a:sym typeface="Wingdings" panose="05000000000000000000" pitchFamily="2" charset="2"/>
            </a:endParaRPr>
          </a:p>
          <a:p>
            <a:pPr marL="285750" indent="-285750">
              <a:buFont typeface="Wingdings" panose="05000000000000000000" pitchFamily="2" charset="2"/>
              <a:buChar char="à"/>
            </a:pPr>
            <a:r>
              <a:rPr lang="en-IN" sz="2800" dirty="0">
                <a:sym typeface="Wingdings" panose="05000000000000000000" pitchFamily="2" charset="2"/>
              </a:rPr>
              <a:t>Change Password</a:t>
            </a:r>
          </a:p>
          <a:p>
            <a:pPr marL="285750" indent="-285750">
              <a:buFont typeface="Wingdings" panose="05000000000000000000" pitchFamily="2" charset="2"/>
              <a:buChar char="à"/>
            </a:pPr>
            <a:r>
              <a:rPr lang="en-IN" sz="2800" dirty="0">
                <a:sym typeface="Wingdings" panose="05000000000000000000" pitchFamily="2" charset="2"/>
              </a:rPr>
              <a:t>Logout</a:t>
            </a:r>
          </a:p>
          <a:p>
            <a:endParaRPr lang="en-IN" sz="2800" dirty="0">
              <a:sym typeface="Wingdings" panose="05000000000000000000" pitchFamily="2" charset="2"/>
            </a:endParaRPr>
          </a:p>
          <a:p>
            <a:pPr marL="285750" indent="-285750">
              <a:buFont typeface="Wingdings" panose="05000000000000000000" pitchFamily="2" charset="2"/>
              <a:buChar char="à"/>
            </a:pPr>
            <a:endParaRPr lang="en-IN" dirty="0"/>
          </a:p>
        </p:txBody>
      </p:sp>
    </p:spTree>
    <p:extLst>
      <p:ext uri="{BB962C8B-B14F-4D97-AF65-F5344CB8AC3E}">
        <p14:creationId xmlns:p14="http://schemas.microsoft.com/office/powerpoint/2010/main" val="2846203787"/>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2932981" y="759124"/>
            <a:ext cx="6443932" cy="1000664"/>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solidFill>
                  <a:srgbClr val="FFFF00"/>
                </a:solidFill>
              </a:rPr>
              <a:t>System Design</a:t>
            </a:r>
          </a:p>
        </p:txBody>
      </p:sp>
      <p:sp>
        <p:nvSpPr>
          <p:cNvPr id="4" name="TextBox 3"/>
          <p:cNvSpPr txBox="1"/>
          <p:nvPr/>
        </p:nvSpPr>
        <p:spPr>
          <a:xfrm>
            <a:off x="3743864" y="2018582"/>
            <a:ext cx="5451894" cy="3785652"/>
          </a:xfrm>
          <a:prstGeom prst="rect">
            <a:avLst/>
          </a:prstGeom>
          <a:noFill/>
        </p:spPr>
        <p:txBody>
          <a:bodyPr wrap="square" rtlCol="0">
            <a:spAutoFit/>
          </a:bodyPr>
          <a:lstStyle/>
          <a:p>
            <a:r>
              <a:rPr lang="en-IN" sz="4800" b="1" dirty="0">
                <a:solidFill>
                  <a:srgbClr val="0070C0"/>
                </a:solidFill>
              </a:rPr>
              <a:t>ER Diagram</a:t>
            </a:r>
          </a:p>
          <a:p>
            <a:r>
              <a:rPr lang="en-IN" sz="4800" b="1" dirty="0">
                <a:solidFill>
                  <a:srgbClr val="0070C0"/>
                </a:solidFill>
              </a:rPr>
              <a:t>DFD</a:t>
            </a:r>
          </a:p>
          <a:p>
            <a:r>
              <a:rPr lang="en-IN" sz="4800" b="1" dirty="0">
                <a:solidFill>
                  <a:srgbClr val="0070C0"/>
                </a:solidFill>
              </a:rPr>
              <a:t>Data Dictionary</a:t>
            </a:r>
          </a:p>
          <a:p>
            <a:r>
              <a:rPr lang="en-IN" sz="4800" b="1" dirty="0">
                <a:solidFill>
                  <a:srgbClr val="0070C0"/>
                </a:solidFill>
              </a:rPr>
              <a:t>Screenshots- Design</a:t>
            </a:r>
          </a:p>
        </p:txBody>
      </p:sp>
    </p:spTree>
    <p:extLst>
      <p:ext uri="{BB962C8B-B14F-4D97-AF65-F5344CB8AC3E}">
        <p14:creationId xmlns:p14="http://schemas.microsoft.com/office/powerpoint/2010/main" val="356622748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95078" y="0"/>
            <a:ext cx="10081120" cy="50895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ER Diagram :</a:t>
            </a:r>
            <a:r>
              <a:rPr lang="en-US" sz="4000" b="1" dirty="0" err="1">
                <a:solidFill>
                  <a:schemeClr val="bg1"/>
                </a:solidFill>
              </a:rPr>
              <a:t>UserTbl</a:t>
            </a:r>
            <a:endParaRPr lang="en-IN" sz="4000" b="1"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5693" y="1158082"/>
            <a:ext cx="5568910" cy="4381489"/>
          </a:xfrm>
          <a:prstGeom prst="rect">
            <a:avLst/>
          </a:prstGeom>
        </p:spPr>
      </p:pic>
    </p:spTree>
    <p:extLst>
      <p:ext uri="{BB962C8B-B14F-4D97-AF65-F5344CB8AC3E}">
        <p14:creationId xmlns:p14="http://schemas.microsoft.com/office/powerpoint/2010/main" val="17085083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95078" y="0"/>
            <a:ext cx="10081120" cy="58659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ER Diagram :</a:t>
            </a:r>
            <a:r>
              <a:rPr lang="en-US" sz="4000" b="1" dirty="0" err="1">
                <a:solidFill>
                  <a:schemeClr val="bg1"/>
                </a:solidFill>
              </a:rPr>
              <a:t>BookingTbl</a:t>
            </a:r>
            <a:endParaRPr lang="en-IN" sz="4000" b="1" dirty="0">
              <a:solidFill>
                <a:schemeClr val="bg1"/>
              </a:solidFill>
            </a:endParaRPr>
          </a:p>
        </p:txBody>
      </p:sp>
      <p:pic>
        <p:nvPicPr>
          <p:cNvPr id="4" name="Picture 3"/>
          <p:cNvPicPr>
            <a:picLocks noChangeAspect="1"/>
          </p:cNvPicPr>
          <p:nvPr/>
        </p:nvPicPr>
        <p:blipFill>
          <a:blip r:embed="rId2"/>
          <a:stretch>
            <a:fillRect/>
          </a:stretch>
        </p:blipFill>
        <p:spPr>
          <a:xfrm>
            <a:off x="1940405" y="671153"/>
            <a:ext cx="8082271" cy="5513987"/>
          </a:xfrm>
          <a:prstGeom prst="rect">
            <a:avLst/>
          </a:prstGeom>
        </p:spPr>
      </p:pic>
    </p:spTree>
    <p:extLst>
      <p:ext uri="{BB962C8B-B14F-4D97-AF65-F5344CB8AC3E}">
        <p14:creationId xmlns:p14="http://schemas.microsoft.com/office/powerpoint/2010/main" val="23643059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95078" y="0"/>
            <a:ext cx="10081120" cy="58659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ER Diagram :</a:t>
            </a:r>
            <a:r>
              <a:rPr lang="en-US" sz="4000" b="1" dirty="0" err="1">
                <a:solidFill>
                  <a:schemeClr val="bg1"/>
                </a:solidFill>
              </a:rPr>
              <a:t>ContactTbl</a:t>
            </a:r>
            <a:endParaRPr lang="en-IN" sz="4000" b="1" dirty="0">
              <a:solidFill>
                <a:schemeClr val="bg1"/>
              </a:solidFill>
            </a:endParaRPr>
          </a:p>
        </p:txBody>
      </p:sp>
      <p:pic>
        <p:nvPicPr>
          <p:cNvPr id="2" name="Picture 1"/>
          <p:cNvPicPr>
            <a:picLocks noChangeAspect="1"/>
          </p:cNvPicPr>
          <p:nvPr/>
        </p:nvPicPr>
        <p:blipFill>
          <a:blip r:embed="rId2"/>
          <a:stretch>
            <a:fillRect/>
          </a:stretch>
        </p:blipFill>
        <p:spPr>
          <a:xfrm>
            <a:off x="2376487" y="1085850"/>
            <a:ext cx="7439025" cy="4686300"/>
          </a:xfrm>
          <a:prstGeom prst="rect">
            <a:avLst/>
          </a:prstGeom>
        </p:spPr>
      </p:pic>
    </p:spTree>
    <p:extLst>
      <p:ext uri="{BB962C8B-B14F-4D97-AF65-F5344CB8AC3E}">
        <p14:creationId xmlns:p14="http://schemas.microsoft.com/office/powerpoint/2010/main" val="20447214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95078" y="0"/>
            <a:ext cx="10081120" cy="58659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ER Diagram : </a:t>
            </a:r>
            <a:r>
              <a:rPr lang="en-US" sz="4000" b="1" dirty="0" err="1">
                <a:solidFill>
                  <a:schemeClr val="bg1"/>
                </a:solidFill>
              </a:rPr>
              <a:t>videoTbl</a:t>
            </a:r>
            <a:endParaRPr lang="en-IN" sz="4000" b="1" dirty="0">
              <a:solidFill>
                <a:schemeClr val="bg1"/>
              </a:solidFill>
            </a:endParaRPr>
          </a:p>
        </p:txBody>
      </p:sp>
      <p:pic>
        <p:nvPicPr>
          <p:cNvPr id="4" name="Picture 3"/>
          <p:cNvPicPr>
            <a:picLocks noChangeAspect="1"/>
          </p:cNvPicPr>
          <p:nvPr/>
        </p:nvPicPr>
        <p:blipFill>
          <a:blip r:embed="rId2"/>
          <a:stretch>
            <a:fillRect/>
          </a:stretch>
        </p:blipFill>
        <p:spPr>
          <a:xfrm>
            <a:off x="2262187" y="809625"/>
            <a:ext cx="7667625" cy="5238750"/>
          </a:xfrm>
          <a:prstGeom prst="rect">
            <a:avLst/>
          </a:prstGeom>
        </p:spPr>
      </p:pic>
    </p:spTree>
    <p:extLst>
      <p:ext uri="{BB962C8B-B14F-4D97-AF65-F5344CB8AC3E}">
        <p14:creationId xmlns:p14="http://schemas.microsoft.com/office/powerpoint/2010/main" val="42579367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95078" y="0"/>
            <a:ext cx="10081120" cy="58659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ER Diagram : </a:t>
            </a:r>
            <a:r>
              <a:rPr lang="en-US" sz="4000" b="1" dirty="0" err="1">
                <a:solidFill>
                  <a:schemeClr val="bg1"/>
                </a:solidFill>
              </a:rPr>
              <a:t>AdminTbl</a:t>
            </a:r>
            <a:endParaRPr lang="en-IN" sz="4000" b="1" dirty="0">
              <a:solidFill>
                <a:schemeClr val="bg1"/>
              </a:solidFill>
            </a:endParaRPr>
          </a:p>
        </p:txBody>
      </p:sp>
      <p:pic>
        <p:nvPicPr>
          <p:cNvPr id="2" name="Picture 1"/>
          <p:cNvPicPr>
            <a:picLocks noChangeAspect="1"/>
          </p:cNvPicPr>
          <p:nvPr/>
        </p:nvPicPr>
        <p:blipFill>
          <a:blip r:embed="rId2"/>
          <a:stretch>
            <a:fillRect/>
          </a:stretch>
        </p:blipFill>
        <p:spPr>
          <a:xfrm>
            <a:off x="1719262" y="1381125"/>
            <a:ext cx="8753475" cy="4095750"/>
          </a:xfrm>
          <a:prstGeom prst="rect">
            <a:avLst/>
          </a:prstGeom>
        </p:spPr>
      </p:pic>
    </p:spTree>
    <p:extLst>
      <p:ext uri="{BB962C8B-B14F-4D97-AF65-F5344CB8AC3E}">
        <p14:creationId xmlns:p14="http://schemas.microsoft.com/office/powerpoint/2010/main" val="42130123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6913" y="609792"/>
            <a:ext cx="11161879" cy="57606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b="1" dirty="0">
              <a:solidFill>
                <a:schemeClr val="accent1">
                  <a:lumMod val="75000"/>
                </a:schemeClr>
              </a:solidFill>
              <a:latin typeface="Verdana" pitchFamily="34" charset="0"/>
              <a:ea typeface="Verdana" pitchFamily="34" charset="0"/>
              <a:cs typeface="Verdana" pitchFamily="34" charset="0"/>
            </a:endParaRPr>
          </a:p>
          <a:p>
            <a:endParaRPr lang="en-US" sz="2800" b="1" dirty="0">
              <a:solidFill>
                <a:schemeClr val="accent1">
                  <a:lumMod val="75000"/>
                </a:schemeClr>
              </a:solidFill>
              <a:latin typeface="Verdana" pitchFamily="34" charset="0"/>
              <a:ea typeface="Verdana" pitchFamily="34" charset="0"/>
              <a:cs typeface="Verdana" pitchFamily="34" charset="0"/>
            </a:endParaRPr>
          </a:p>
          <a:p>
            <a:endParaRPr lang="en-US" sz="2800" b="1" dirty="0">
              <a:solidFill>
                <a:schemeClr val="accent1">
                  <a:lumMod val="75000"/>
                </a:schemeClr>
              </a:solidFill>
              <a:latin typeface="Verdana" pitchFamily="34" charset="0"/>
              <a:ea typeface="Verdana" pitchFamily="34" charset="0"/>
              <a:cs typeface="Verdana" pitchFamily="34" charset="0"/>
            </a:endParaRPr>
          </a:p>
          <a:p>
            <a:endParaRPr lang="en-US" sz="2800" b="1" dirty="0">
              <a:solidFill>
                <a:srgbClr val="0070C0"/>
              </a:solidFill>
              <a:latin typeface="Verdana" pitchFamily="34" charset="0"/>
              <a:ea typeface="Verdana" pitchFamily="34" charset="0"/>
              <a:cs typeface="Verdana" pitchFamily="34" charset="0"/>
            </a:endParaRPr>
          </a:p>
          <a:p>
            <a:r>
              <a:rPr lang="en-US" sz="2800" b="1" dirty="0">
                <a:solidFill>
                  <a:srgbClr val="0070C0"/>
                </a:solidFill>
                <a:latin typeface="Verdana" pitchFamily="34" charset="0"/>
                <a:ea typeface="Verdana" pitchFamily="34" charset="0"/>
                <a:cs typeface="Verdana" pitchFamily="34" charset="0"/>
              </a:rPr>
              <a:t>A data-flow diagram (DFD) is a graphical representation of the "flow" of data through an information system. DFDs can also be used for the visualization of data processing (structured design).</a:t>
            </a:r>
          </a:p>
          <a:p>
            <a:endParaRPr lang="en-US" sz="2800" b="1" dirty="0">
              <a:solidFill>
                <a:srgbClr val="0070C0"/>
              </a:solidFill>
              <a:latin typeface="Verdana" pitchFamily="34" charset="0"/>
              <a:ea typeface="Verdana" pitchFamily="34" charset="0"/>
              <a:cs typeface="Verdana" pitchFamily="34" charset="0"/>
            </a:endParaRPr>
          </a:p>
          <a:p>
            <a:r>
              <a:rPr lang="en-US" sz="2800" b="1" dirty="0">
                <a:solidFill>
                  <a:srgbClr val="0070C0"/>
                </a:solidFill>
                <a:latin typeface="Verdana" pitchFamily="34" charset="0"/>
                <a:ea typeface="Verdana" pitchFamily="34" charset="0"/>
                <a:cs typeface="Verdana" pitchFamily="34" charset="0"/>
              </a:rPr>
              <a:t>	On a DFD, data items flow </a:t>
            </a:r>
            <a:r>
              <a:rPr lang="en-US" sz="2800" b="1" i="1" dirty="0">
                <a:solidFill>
                  <a:srgbClr val="0070C0"/>
                </a:solidFill>
                <a:latin typeface="Verdana" pitchFamily="34" charset="0"/>
                <a:ea typeface="Verdana" pitchFamily="34" charset="0"/>
                <a:cs typeface="Verdana" pitchFamily="34" charset="0"/>
              </a:rPr>
              <a:t>from</a:t>
            </a:r>
            <a:r>
              <a:rPr lang="en-US" sz="2800" b="1" dirty="0">
                <a:solidFill>
                  <a:srgbClr val="0070C0"/>
                </a:solidFill>
                <a:latin typeface="Verdana" pitchFamily="34" charset="0"/>
                <a:ea typeface="Verdana" pitchFamily="34" charset="0"/>
                <a:cs typeface="Verdana" pitchFamily="34" charset="0"/>
              </a:rPr>
              <a:t> an external data source or an internal data store </a:t>
            </a:r>
            <a:r>
              <a:rPr lang="en-US" sz="2800" b="1" i="1" dirty="0">
                <a:solidFill>
                  <a:srgbClr val="0070C0"/>
                </a:solidFill>
                <a:latin typeface="Verdana" pitchFamily="34" charset="0"/>
                <a:ea typeface="Verdana" pitchFamily="34" charset="0"/>
                <a:cs typeface="Verdana" pitchFamily="34" charset="0"/>
              </a:rPr>
              <a:t>to</a:t>
            </a:r>
            <a:r>
              <a:rPr lang="en-US" sz="2800" b="1" dirty="0">
                <a:solidFill>
                  <a:srgbClr val="0070C0"/>
                </a:solidFill>
                <a:latin typeface="Verdana" pitchFamily="34" charset="0"/>
                <a:ea typeface="Verdana" pitchFamily="34" charset="0"/>
                <a:cs typeface="Verdana" pitchFamily="34" charset="0"/>
              </a:rPr>
              <a:t> an internal data store or an external data sink, </a:t>
            </a:r>
            <a:r>
              <a:rPr lang="en-US" sz="2800" b="1" i="1" dirty="0">
                <a:solidFill>
                  <a:srgbClr val="0070C0"/>
                </a:solidFill>
                <a:latin typeface="Verdana" pitchFamily="34" charset="0"/>
                <a:ea typeface="Verdana" pitchFamily="34" charset="0"/>
                <a:cs typeface="Verdana" pitchFamily="34" charset="0"/>
              </a:rPr>
              <a:t>via</a:t>
            </a:r>
            <a:r>
              <a:rPr lang="en-US" sz="2800" b="1" dirty="0">
                <a:solidFill>
                  <a:srgbClr val="0070C0"/>
                </a:solidFill>
                <a:latin typeface="Verdana" pitchFamily="34" charset="0"/>
                <a:ea typeface="Verdana" pitchFamily="34" charset="0"/>
                <a:cs typeface="Verdana" pitchFamily="34" charset="0"/>
              </a:rPr>
              <a:t> an internal </a:t>
            </a:r>
            <a:r>
              <a:rPr lang="en-US" sz="2800" b="1" i="1" dirty="0">
                <a:solidFill>
                  <a:srgbClr val="0070C0"/>
                </a:solidFill>
                <a:latin typeface="Verdana" pitchFamily="34" charset="0"/>
                <a:ea typeface="Verdana" pitchFamily="34" charset="0"/>
                <a:cs typeface="Verdana" pitchFamily="34" charset="0"/>
              </a:rPr>
              <a:t>process</a:t>
            </a:r>
            <a:r>
              <a:rPr lang="en-US" sz="2800" b="1" dirty="0">
                <a:solidFill>
                  <a:srgbClr val="0070C0"/>
                </a:solidFill>
                <a:latin typeface="Verdana" pitchFamily="34" charset="0"/>
                <a:ea typeface="Verdana" pitchFamily="34" charset="0"/>
                <a:cs typeface="Verdana" pitchFamily="34" charset="0"/>
              </a:rPr>
              <a:t>.</a:t>
            </a: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p:txBody>
      </p:sp>
      <p:sp>
        <p:nvSpPr>
          <p:cNvPr id="3" name="Rectangle 2"/>
          <p:cNvSpPr/>
          <p:nvPr/>
        </p:nvSpPr>
        <p:spPr>
          <a:xfrm>
            <a:off x="1095078" y="0"/>
            <a:ext cx="10081120" cy="100811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Data Flow Diagram</a:t>
            </a:r>
            <a:endParaRPr lang="en-IN" sz="4000" b="1" dirty="0">
              <a:solidFill>
                <a:schemeClr val="bg1"/>
              </a:solidFill>
            </a:endParaRPr>
          </a:p>
        </p:txBody>
      </p:sp>
    </p:spTree>
    <p:extLst>
      <p:ext uri="{BB962C8B-B14F-4D97-AF65-F5344CB8AC3E}">
        <p14:creationId xmlns:p14="http://schemas.microsoft.com/office/powerpoint/2010/main" val="19304439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72923" y="828136"/>
            <a:ext cx="10012020" cy="5270739"/>
          </a:xfrm>
          <a:prstGeom prst="rect">
            <a:avLst/>
          </a:prstGeom>
        </p:spPr>
      </p:pic>
    </p:spTree>
    <p:extLst>
      <p:ext uri="{BB962C8B-B14F-4D97-AF65-F5344CB8AC3E}">
        <p14:creationId xmlns:p14="http://schemas.microsoft.com/office/powerpoint/2010/main" val="740342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887" y="1323975"/>
            <a:ext cx="7896225" cy="4210050"/>
          </a:xfrm>
          <a:prstGeom prst="rect">
            <a:avLst/>
          </a:prstGeom>
        </p:spPr>
      </p:pic>
    </p:spTree>
    <p:extLst>
      <p:ext uri="{BB962C8B-B14F-4D97-AF65-F5344CB8AC3E}">
        <p14:creationId xmlns:p14="http://schemas.microsoft.com/office/powerpoint/2010/main" val="250372338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553666" y="2389273"/>
            <a:ext cx="9238594" cy="3539430"/>
          </a:xfrm>
          <a:prstGeom prst="rect">
            <a:avLst/>
          </a:prstGeom>
          <a:noFill/>
        </p:spPr>
        <p:txBody>
          <a:bodyPr wrap="square" rtlCol="0">
            <a:spAutoFit/>
          </a:bodyPr>
          <a:lstStyle/>
          <a:p>
            <a:r>
              <a:rPr lang="en-IN" sz="3200" b="1" dirty="0">
                <a:solidFill>
                  <a:srgbClr val="0070C0"/>
                </a:solidFill>
              </a:rPr>
              <a:t>Institute Name: </a:t>
            </a:r>
            <a:r>
              <a:rPr lang="en-IN" sz="3200" b="1" dirty="0"/>
              <a:t>NOIDA INSTITUTE OF ENGINEERING AND TECHNOLOGY</a:t>
            </a:r>
          </a:p>
          <a:p>
            <a:r>
              <a:rPr lang="en-IN" sz="3200" b="1" dirty="0">
                <a:solidFill>
                  <a:srgbClr val="0070C0"/>
                </a:solidFill>
              </a:rPr>
              <a:t>Submitted By : </a:t>
            </a:r>
          </a:p>
          <a:p>
            <a:r>
              <a:rPr lang="en-IN" sz="3200" b="1" dirty="0">
                <a:solidFill>
                  <a:srgbClr val="0070C0"/>
                </a:solidFill>
              </a:rPr>
              <a:t>Abhishek Kumar Verma</a:t>
            </a:r>
          </a:p>
          <a:p>
            <a:r>
              <a:rPr lang="en-IN" sz="3200" b="1" dirty="0">
                <a:solidFill>
                  <a:srgbClr val="0070C0"/>
                </a:solidFill>
              </a:rPr>
              <a:t>Abhishek Raj</a:t>
            </a:r>
          </a:p>
          <a:p>
            <a:r>
              <a:rPr lang="en-IN" sz="3200" b="1" dirty="0">
                <a:solidFill>
                  <a:srgbClr val="0070C0"/>
                </a:solidFill>
              </a:rPr>
              <a:t>Aditya Verma </a:t>
            </a:r>
            <a:endParaRPr lang="en-IN" sz="2800" b="1" dirty="0"/>
          </a:p>
          <a:p>
            <a:r>
              <a:rPr lang="en-IN" sz="3200" b="1" dirty="0">
                <a:solidFill>
                  <a:srgbClr val="0070C0"/>
                </a:solidFill>
              </a:rPr>
              <a:t>Submissions Date : 05/05/2023</a:t>
            </a:r>
          </a:p>
        </p:txBody>
      </p:sp>
      <p:pic>
        <p:nvPicPr>
          <p:cNvPr id="6" name="Picture 15" descr="NIET LOGO.jpg">
            <a:extLst>
              <a:ext uri="{FF2B5EF4-FFF2-40B4-BE49-F238E27FC236}">
                <a16:creationId xmlns:a16="http://schemas.microsoft.com/office/drawing/2014/main" id="{0B29EAA3-F33E-B566-77DD-0D657FED7D2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26911" y="694126"/>
            <a:ext cx="2347127" cy="1695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43661776"/>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605813" y="845389"/>
            <a:ext cx="5296647" cy="5204232"/>
          </a:xfrm>
          <a:prstGeom prst="rect">
            <a:avLst/>
          </a:prstGeom>
        </p:spPr>
      </p:pic>
    </p:spTree>
    <p:extLst>
      <p:ext uri="{BB962C8B-B14F-4D97-AF65-F5344CB8AC3E}">
        <p14:creationId xmlns:p14="http://schemas.microsoft.com/office/powerpoint/2010/main" val="369739278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404020" y="896608"/>
            <a:ext cx="5817618" cy="5185015"/>
          </a:xfrm>
          <a:prstGeom prst="rect">
            <a:avLst/>
          </a:prstGeom>
        </p:spPr>
      </p:pic>
      <p:sp>
        <p:nvSpPr>
          <p:cNvPr id="2" name="Rectangle 1"/>
          <p:cNvSpPr/>
          <p:nvPr/>
        </p:nvSpPr>
        <p:spPr>
          <a:xfrm>
            <a:off x="5106838" y="3209026"/>
            <a:ext cx="1311215" cy="22428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p:cNvSpPr/>
          <p:nvPr/>
        </p:nvSpPr>
        <p:spPr>
          <a:xfrm rot="1037257">
            <a:off x="5765760" y="1630391"/>
            <a:ext cx="310551" cy="16390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99285063"/>
      </p:ext>
    </p:extLst>
  </p:cSld>
  <p:clrMapOvr>
    <a:masterClrMapping/>
  </p:clrMapOvr>
  <p:transition spd="slow">
    <p:comb/>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671887" y="642937"/>
            <a:ext cx="4848225" cy="5572125"/>
          </a:xfrm>
          <a:prstGeom prst="rect">
            <a:avLst/>
          </a:prstGeom>
        </p:spPr>
      </p:pic>
    </p:spTree>
    <p:extLst>
      <p:ext uri="{BB962C8B-B14F-4D97-AF65-F5344CB8AC3E}">
        <p14:creationId xmlns:p14="http://schemas.microsoft.com/office/powerpoint/2010/main" val="496066492"/>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590925" y="585787"/>
            <a:ext cx="5010150" cy="5686425"/>
          </a:xfrm>
          <a:prstGeom prst="rect">
            <a:avLst/>
          </a:prstGeom>
        </p:spPr>
      </p:pic>
    </p:spTree>
    <p:extLst>
      <p:ext uri="{BB962C8B-B14F-4D97-AF65-F5344CB8AC3E}">
        <p14:creationId xmlns:p14="http://schemas.microsoft.com/office/powerpoint/2010/main" val="372810907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77293" y="0"/>
            <a:ext cx="8640960" cy="58659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b="1" dirty="0">
                <a:solidFill>
                  <a:schemeClr val="bg1"/>
                </a:solidFill>
              </a:rPr>
              <a:t>Data Dictionary</a:t>
            </a:r>
          </a:p>
        </p:txBody>
      </p:sp>
      <p:sp>
        <p:nvSpPr>
          <p:cNvPr id="4" name="Rectangle 3"/>
          <p:cNvSpPr/>
          <p:nvPr/>
        </p:nvSpPr>
        <p:spPr>
          <a:xfrm>
            <a:off x="4796286" y="1427444"/>
            <a:ext cx="2216989" cy="4099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solidFill>
              </a:rPr>
              <a:t>Table 1: </a:t>
            </a:r>
            <a:r>
              <a:rPr lang="en-IN" sz="2000" b="1" dirty="0" err="1">
                <a:solidFill>
                  <a:schemeClr val="tx1"/>
                </a:solidFill>
              </a:rPr>
              <a:t>UserTbl</a:t>
            </a:r>
            <a:endParaRPr lang="en-IN" sz="2000" b="1" dirty="0">
              <a:solidFill>
                <a:schemeClr val="tx1"/>
              </a:solidFill>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3164840" y="1979930"/>
            <a:ext cx="5862320" cy="2898140"/>
          </a:xfrm>
          <a:prstGeom prst="rect">
            <a:avLst/>
          </a:prstGeom>
        </p:spPr>
      </p:pic>
    </p:spTree>
    <p:extLst>
      <p:ext uri="{BB962C8B-B14F-4D97-AF65-F5344CB8AC3E}">
        <p14:creationId xmlns:p14="http://schemas.microsoft.com/office/powerpoint/2010/main" val="27816393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796286" y="1427444"/>
            <a:ext cx="2449903" cy="4099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solidFill>
              </a:rPr>
              <a:t>Table 2: </a:t>
            </a:r>
            <a:r>
              <a:rPr lang="en-IN" sz="2000" b="1" dirty="0" err="1">
                <a:solidFill>
                  <a:schemeClr val="tx1"/>
                </a:solidFill>
              </a:rPr>
              <a:t>ContactTbl</a:t>
            </a:r>
            <a:endParaRPr lang="en-IN" sz="2000" b="1" dirty="0">
              <a:solidFill>
                <a:schemeClr val="tx1"/>
              </a:solidFill>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3139122" y="2034540"/>
            <a:ext cx="5913755" cy="2788920"/>
          </a:xfrm>
          <a:prstGeom prst="rect">
            <a:avLst/>
          </a:prstGeom>
        </p:spPr>
      </p:pic>
    </p:spTree>
    <p:extLst>
      <p:ext uri="{BB962C8B-B14F-4D97-AF65-F5344CB8AC3E}">
        <p14:creationId xmlns:p14="http://schemas.microsoft.com/office/powerpoint/2010/main" val="40428036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796286" y="1427444"/>
            <a:ext cx="2484408" cy="4099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solidFill>
              </a:rPr>
              <a:t>Table 3: </a:t>
            </a:r>
            <a:r>
              <a:rPr lang="en-IN" sz="2000" b="1" dirty="0" err="1">
                <a:solidFill>
                  <a:schemeClr val="tx1"/>
                </a:solidFill>
              </a:rPr>
              <a:t>BookingTbl</a:t>
            </a:r>
            <a:endParaRPr lang="en-IN" sz="2000" b="1" dirty="0">
              <a:solidFill>
                <a:schemeClr val="tx1"/>
              </a:solidFill>
            </a:endParaRPr>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3180715" y="2038350"/>
            <a:ext cx="5830570" cy="2781300"/>
          </a:xfrm>
          <a:prstGeom prst="rect">
            <a:avLst/>
          </a:prstGeom>
        </p:spPr>
      </p:pic>
    </p:spTree>
    <p:extLst>
      <p:ext uri="{BB962C8B-B14F-4D97-AF65-F5344CB8AC3E}">
        <p14:creationId xmlns:p14="http://schemas.microsoft.com/office/powerpoint/2010/main" val="2763023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796286" y="1427444"/>
            <a:ext cx="2449903" cy="4099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solidFill>
              </a:rPr>
              <a:t>Table 4: </a:t>
            </a:r>
            <a:r>
              <a:rPr lang="en-IN" sz="2000" b="1" dirty="0" err="1">
                <a:solidFill>
                  <a:schemeClr val="tx1"/>
                </a:solidFill>
              </a:rPr>
              <a:t>videoTbl</a:t>
            </a:r>
            <a:endParaRPr lang="en-IN" sz="2000" b="1" dirty="0">
              <a:solidFill>
                <a:schemeClr val="tx1"/>
              </a:solidFill>
            </a:endParaRPr>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3124200" y="2096135"/>
            <a:ext cx="5943600" cy="2665730"/>
          </a:xfrm>
          <a:prstGeom prst="rect">
            <a:avLst/>
          </a:prstGeom>
        </p:spPr>
      </p:pic>
    </p:spTree>
    <p:extLst>
      <p:ext uri="{BB962C8B-B14F-4D97-AF65-F5344CB8AC3E}">
        <p14:creationId xmlns:p14="http://schemas.microsoft.com/office/powerpoint/2010/main" val="11318199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796286" y="1427444"/>
            <a:ext cx="2449903" cy="4099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solidFill>
              </a:rPr>
              <a:t>Table 5: </a:t>
            </a:r>
            <a:r>
              <a:rPr lang="en-IN" sz="2000" b="1" dirty="0" err="1">
                <a:solidFill>
                  <a:schemeClr val="tx1"/>
                </a:solidFill>
              </a:rPr>
              <a:t>AdminTbl</a:t>
            </a:r>
            <a:endParaRPr lang="en-IN" sz="2000" b="1" dirty="0">
              <a:solidFill>
                <a:schemeClr val="tx1"/>
              </a:solidFill>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3109595" y="2069147"/>
            <a:ext cx="5972810" cy="2719705"/>
          </a:xfrm>
          <a:prstGeom prst="rect">
            <a:avLst/>
          </a:prstGeom>
        </p:spPr>
      </p:pic>
    </p:spTree>
    <p:extLst>
      <p:ext uri="{BB962C8B-B14F-4D97-AF65-F5344CB8AC3E}">
        <p14:creationId xmlns:p14="http://schemas.microsoft.com/office/powerpoint/2010/main" val="32238506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37759" y="2527540"/>
            <a:ext cx="7454733" cy="1200329"/>
          </a:xfrm>
          <a:prstGeom prst="rect">
            <a:avLst/>
          </a:prstGeom>
          <a:noFill/>
        </p:spPr>
        <p:txBody>
          <a:bodyPr wrap="none" rtlCol="0">
            <a:spAutoFit/>
          </a:bodyPr>
          <a:lstStyle/>
          <a:p>
            <a:r>
              <a:rPr lang="en-IN" sz="7200" b="1" dirty="0">
                <a:solidFill>
                  <a:srgbClr val="0070C0"/>
                </a:solidFill>
              </a:rPr>
              <a:t>Project Screenshot</a:t>
            </a:r>
          </a:p>
        </p:txBody>
      </p:sp>
    </p:spTree>
    <p:extLst>
      <p:ext uri="{BB962C8B-B14F-4D97-AF65-F5344CB8AC3E}">
        <p14:creationId xmlns:p14="http://schemas.microsoft.com/office/powerpoint/2010/main" val="341517251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21529" y="0"/>
            <a:ext cx="9865096" cy="61546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400" b="1" dirty="0">
                <a:solidFill>
                  <a:schemeClr val="bg2">
                    <a:lumMod val="60000"/>
                    <a:lumOff val="40000"/>
                  </a:schemeClr>
                </a:solidFill>
              </a:rPr>
              <a:t>Project Contains</a:t>
            </a:r>
          </a:p>
        </p:txBody>
      </p:sp>
      <p:sp>
        <p:nvSpPr>
          <p:cNvPr id="3" name="Rectangle 2"/>
          <p:cNvSpPr/>
          <p:nvPr/>
        </p:nvSpPr>
        <p:spPr>
          <a:xfrm>
            <a:off x="1121529" y="937932"/>
            <a:ext cx="9865096" cy="5016758"/>
          </a:xfrm>
          <a:prstGeom prst="rect">
            <a:avLst/>
          </a:prstGeom>
        </p:spPr>
        <p:txBody>
          <a:bodyPr wrap="square">
            <a:spAutoFit/>
          </a:bodyPr>
          <a:lstStyle/>
          <a:p>
            <a:pPr>
              <a:buFont typeface="Wingdings" pitchFamily="2" charset="2"/>
              <a:buChar char="ü"/>
            </a:pPr>
            <a:r>
              <a:rPr lang="en-US" sz="3200" b="1" dirty="0">
                <a:latin typeface="Arial Black" pitchFamily="34" charset="0"/>
              </a:rPr>
              <a:t>Project Specification</a:t>
            </a:r>
          </a:p>
          <a:p>
            <a:pPr>
              <a:buFont typeface="Wingdings" pitchFamily="2" charset="2"/>
              <a:buChar char="ü"/>
            </a:pPr>
            <a:r>
              <a:rPr lang="en-US" sz="3200" b="1" dirty="0">
                <a:latin typeface="Arial Black" pitchFamily="34" charset="0"/>
              </a:rPr>
              <a:t>Introduction</a:t>
            </a:r>
          </a:p>
          <a:p>
            <a:pPr>
              <a:buFont typeface="Wingdings" pitchFamily="2" charset="2"/>
              <a:buChar char="ü"/>
            </a:pPr>
            <a:r>
              <a:rPr lang="en-US" sz="3200" b="1" dirty="0">
                <a:latin typeface="Arial Black" pitchFamily="34" charset="0"/>
              </a:rPr>
              <a:t>SDLC</a:t>
            </a:r>
          </a:p>
          <a:p>
            <a:pPr>
              <a:buFont typeface="Wingdings" pitchFamily="2" charset="2"/>
              <a:buChar char="ü"/>
            </a:pPr>
            <a:r>
              <a:rPr lang="en-US" sz="3200" b="1" dirty="0">
                <a:latin typeface="Arial Black" pitchFamily="34" charset="0"/>
              </a:rPr>
              <a:t>Data Flow Diagram</a:t>
            </a:r>
          </a:p>
          <a:p>
            <a:pPr>
              <a:buFont typeface="Wingdings" pitchFamily="2" charset="2"/>
              <a:buChar char="ü"/>
            </a:pPr>
            <a:r>
              <a:rPr lang="en-US" sz="3200" b="1" dirty="0">
                <a:latin typeface="Arial Black" pitchFamily="34" charset="0"/>
              </a:rPr>
              <a:t>E-R Diagram</a:t>
            </a:r>
          </a:p>
          <a:p>
            <a:pPr>
              <a:buFont typeface="Wingdings" pitchFamily="2" charset="2"/>
              <a:buChar char="ü"/>
            </a:pPr>
            <a:r>
              <a:rPr lang="en-US" sz="3200" b="1" dirty="0">
                <a:latin typeface="Arial Black" pitchFamily="34" charset="0"/>
              </a:rPr>
              <a:t>Data Dictionary</a:t>
            </a:r>
          </a:p>
          <a:p>
            <a:pPr>
              <a:buFont typeface="Wingdings" pitchFamily="2" charset="2"/>
              <a:buChar char="ü"/>
            </a:pPr>
            <a:r>
              <a:rPr lang="en-US" sz="3200" b="1" dirty="0">
                <a:latin typeface="Arial Black" pitchFamily="34" charset="0"/>
              </a:rPr>
              <a:t>Screen Layout</a:t>
            </a:r>
          </a:p>
          <a:p>
            <a:pPr>
              <a:buFont typeface="Wingdings" pitchFamily="2" charset="2"/>
              <a:buChar char="ü"/>
            </a:pPr>
            <a:r>
              <a:rPr lang="en-US" sz="3200" b="1" dirty="0">
                <a:latin typeface="Arial Black" pitchFamily="34" charset="0"/>
              </a:rPr>
              <a:t>Limitations</a:t>
            </a:r>
          </a:p>
          <a:p>
            <a:pPr>
              <a:buFont typeface="Wingdings" pitchFamily="2" charset="2"/>
              <a:buChar char="ü"/>
            </a:pPr>
            <a:r>
              <a:rPr lang="en-US" sz="3200" b="1" dirty="0">
                <a:latin typeface="Arial Black" pitchFamily="34" charset="0"/>
              </a:rPr>
              <a:t>Bibliography</a:t>
            </a:r>
          </a:p>
          <a:p>
            <a:pPr>
              <a:buFont typeface="Wingdings" pitchFamily="2" charset="2"/>
              <a:buChar char="ü"/>
            </a:pPr>
            <a:r>
              <a:rPr lang="en-US" sz="3200" b="1" dirty="0">
                <a:latin typeface="Arial Black" pitchFamily="34" charset="0"/>
              </a:rPr>
              <a:t>Future Enhancements</a:t>
            </a:r>
          </a:p>
        </p:txBody>
      </p:sp>
    </p:spTree>
    <p:extLst>
      <p:ext uri="{BB962C8B-B14F-4D97-AF65-F5344CB8AC3E}">
        <p14:creationId xmlns:p14="http://schemas.microsoft.com/office/powerpoint/2010/main" val="7181671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3">
            <a:extLst>
              <a:ext uri="{FF2B5EF4-FFF2-40B4-BE49-F238E27FC236}">
                <a16:creationId xmlns:a16="http://schemas.microsoft.com/office/drawing/2014/main" id="{AC204822-251B-9330-3E9E-E594D8B9C904}"/>
              </a:ext>
            </a:extLst>
          </p:cNvPr>
          <p:cNvPicPr/>
          <p:nvPr/>
        </p:nvPicPr>
        <p:blipFill>
          <a:blip r:embed="rId2" cstate="print"/>
          <a:stretch>
            <a:fillRect/>
          </a:stretch>
        </p:blipFill>
        <p:spPr>
          <a:xfrm>
            <a:off x="1438656" y="957834"/>
            <a:ext cx="9314687" cy="4942332"/>
          </a:xfrm>
          <a:prstGeom prst="rect">
            <a:avLst/>
          </a:prstGeom>
        </p:spPr>
      </p:pic>
    </p:spTree>
    <p:extLst>
      <p:ext uri="{BB962C8B-B14F-4D97-AF65-F5344CB8AC3E}">
        <p14:creationId xmlns:p14="http://schemas.microsoft.com/office/powerpoint/2010/main" val="18763806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3">
            <a:extLst>
              <a:ext uri="{FF2B5EF4-FFF2-40B4-BE49-F238E27FC236}">
                <a16:creationId xmlns:a16="http://schemas.microsoft.com/office/drawing/2014/main" id="{09DC966D-A887-268A-8E18-D6B7D597E0EA}"/>
              </a:ext>
            </a:extLst>
          </p:cNvPr>
          <p:cNvPicPr/>
          <p:nvPr/>
        </p:nvPicPr>
        <p:blipFill>
          <a:blip r:embed="rId2" cstate="print"/>
          <a:stretch>
            <a:fillRect/>
          </a:stretch>
        </p:blipFill>
        <p:spPr>
          <a:xfrm>
            <a:off x="1432560" y="1171956"/>
            <a:ext cx="9326879" cy="4514088"/>
          </a:xfrm>
          <a:prstGeom prst="rect">
            <a:avLst/>
          </a:prstGeom>
        </p:spPr>
      </p:pic>
    </p:spTree>
    <p:extLst>
      <p:ext uri="{BB962C8B-B14F-4D97-AF65-F5344CB8AC3E}">
        <p14:creationId xmlns:p14="http://schemas.microsoft.com/office/powerpoint/2010/main" val="22903512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3">
            <a:extLst>
              <a:ext uri="{FF2B5EF4-FFF2-40B4-BE49-F238E27FC236}">
                <a16:creationId xmlns:a16="http://schemas.microsoft.com/office/drawing/2014/main" id="{C387F6EC-7739-7E65-DD7A-8DB89647EC4E}"/>
              </a:ext>
            </a:extLst>
          </p:cNvPr>
          <p:cNvPicPr/>
          <p:nvPr/>
        </p:nvPicPr>
        <p:blipFill>
          <a:blip r:embed="rId2" cstate="print"/>
          <a:stretch>
            <a:fillRect/>
          </a:stretch>
        </p:blipFill>
        <p:spPr>
          <a:xfrm>
            <a:off x="1326642" y="1117855"/>
            <a:ext cx="9538716" cy="4622291"/>
          </a:xfrm>
          <a:prstGeom prst="rect">
            <a:avLst/>
          </a:prstGeom>
        </p:spPr>
      </p:pic>
    </p:spTree>
    <p:extLst>
      <p:ext uri="{BB962C8B-B14F-4D97-AF65-F5344CB8AC3E}">
        <p14:creationId xmlns:p14="http://schemas.microsoft.com/office/powerpoint/2010/main" val="23088367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3">
            <a:extLst>
              <a:ext uri="{FF2B5EF4-FFF2-40B4-BE49-F238E27FC236}">
                <a16:creationId xmlns:a16="http://schemas.microsoft.com/office/drawing/2014/main" id="{522B81AF-530C-F894-9A98-3A6D282D3505}"/>
              </a:ext>
            </a:extLst>
          </p:cNvPr>
          <p:cNvPicPr/>
          <p:nvPr/>
        </p:nvPicPr>
        <p:blipFill>
          <a:blip r:embed="rId2" cstate="print"/>
          <a:stretch>
            <a:fillRect/>
          </a:stretch>
        </p:blipFill>
        <p:spPr>
          <a:xfrm>
            <a:off x="1042736" y="870285"/>
            <a:ext cx="10106527" cy="5117430"/>
          </a:xfrm>
          <a:prstGeom prst="rect">
            <a:avLst/>
          </a:prstGeom>
        </p:spPr>
      </p:pic>
    </p:spTree>
    <p:extLst>
      <p:ext uri="{BB962C8B-B14F-4D97-AF65-F5344CB8AC3E}">
        <p14:creationId xmlns:p14="http://schemas.microsoft.com/office/powerpoint/2010/main" val="36434245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3">
            <a:extLst>
              <a:ext uri="{FF2B5EF4-FFF2-40B4-BE49-F238E27FC236}">
                <a16:creationId xmlns:a16="http://schemas.microsoft.com/office/drawing/2014/main" id="{C31BB788-E0B9-2DEC-BD03-C06D68D40CA9}"/>
              </a:ext>
            </a:extLst>
          </p:cNvPr>
          <p:cNvPicPr/>
          <p:nvPr/>
        </p:nvPicPr>
        <p:blipFill>
          <a:blip r:embed="rId2" cstate="print"/>
          <a:stretch>
            <a:fillRect/>
          </a:stretch>
        </p:blipFill>
        <p:spPr>
          <a:xfrm>
            <a:off x="1280922" y="1222249"/>
            <a:ext cx="9630155" cy="4413503"/>
          </a:xfrm>
          <a:prstGeom prst="rect">
            <a:avLst/>
          </a:prstGeom>
        </p:spPr>
      </p:pic>
    </p:spTree>
    <p:extLst>
      <p:ext uri="{BB962C8B-B14F-4D97-AF65-F5344CB8AC3E}">
        <p14:creationId xmlns:p14="http://schemas.microsoft.com/office/powerpoint/2010/main" val="3174406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3">
            <a:extLst>
              <a:ext uri="{FF2B5EF4-FFF2-40B4-BE49-F238E27FC236}">
                <a16:creationId xmlns:a16="http://schemas.microsoft.com/office/drawing/2014/main" id="{E15037FB-035D-585F-32D5-2F9F6A5CE12F}"/>
              </a:ext>
            </a:extLst>
          </p:cNvPr>
          <p:cNvPicPr/>
          <p:nvPr/>
        </p:nvPicPr>
        <p:blipFill>
          <a:blip r:embed="rId2" cstate="print"/>
          <a:stretch>
            <a:fillRect/>
          </a:stretch>
        </p:blipFill>
        <p:spPr>
          <a:xfrm>
            <a:off x="1274064" y="1097280"/>
            <a:ext cx="9643871" cy="4663440"/>
          </a:xfrm>
          <a:prstGeom prst="rect">
            <a:avLst/>
          </a:prstGeom>
        </p:spPr>
      </p:pic>
    </p:spTree>
    <p:extLst>
      <p:ext uri="{BB962C8B-B14F-4D97-AF65-F5344CB8AC3E}">
        <p14:creationId xmlns:p14="http://schemas.microsoft.com/office/powerpoint/2010/main" val="39165987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934212" y="1710291"/>
            <a:ext cx="5078677" cy="4465320"/>
          </a:xfrm>
          <a:prstGeom prst="rect">
            <a:avLst/>
          </a:prstGeom>
        </p:spPr>
        <p:txBody>
          <a:bodyPr>
            <a:normAutofit fontScale="92500" lnSpcReduction="20000"/>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en-US" sz="3200" b="1" u="sng" dirty="0"/>
              <a:t>Grey Box Testing</a:t>
            </a:r>
            <a:endParaRPr lang="en-US" sz="3200" b="1" dirty="0"/>
          </a:p>
          <a:p>
            <a:r>
              <a:rPr lang="en-GB" b="1" dirty="0">
                <a:solidFill>
                  <a:schemeClr val="tx1"/>
                </a:solidFill>
              </a:rPr>
              <a:t>Grey Box testing is testing technique performed with limited information about the internal functionality of the system. Grey Box testers have access to the detailed design documents along with information about requirements.</a:t>
            </a:r>
            <a:endParaRPr lang="en-US" b="1" dirty="0">
              <a:solidFill>
                <a:schemeClr val="tx1"/>
              </a:solidFill>
            </a:endParaRPr>
          </a:p>
          <a:p>
            <a:r>
              <a:rPr lang="en-GB" b="1" dirty="0">
                <a:solidFill>
                  <a:schemeClr val="tx1"/>
                </a:solidFill>
              </a:rPr>
              <a:t>Grey Box tests are generated based on the state-based models, UML Diagrams or architecture diagrams of the target system.</a:t>
            </a:r>
            <a:r>
              <a:rPr lang="en-GB" sz="4800" b="1" dirty="0">
                <a:solidFill>
                  <a:schemeClr val="tx1"/>
                </a:solidFill>
              </a:rPr>
              <a:t> </a:t>
            </a:r>
            <a:endParaRPr lang="en-US" sz="4800" b="1" dirty="0">
              <a:solidFill>
                <a:schemeClr val="tx1"/>
              </a:solidFill>
            </a:endParaRPr>
          </a:p>
          <a:p>
            <a:endParaRPr lang="en-US" dirty="0"/>
          </a:p>
        </p:txBody>
      </p:sp>
      <p:graphicFrame>
        <p:nvGraphicFramePr>
          <p:cNvPr id="3" name="Content Placeholder 4" descr="Staggered process showing 3 tasks arranged one below the other and two downward pointing arrows are used to indicate progression from first task to second task and second task to third task."/>
          <p:cNvGraphicFramePr>
            <a:graphicFrameLocks/>
          </p:cNvGraphicFramePr>
          <p:nvPr>
            <p:extLst>
              <p:ext uri="{D42A27DB-BD31-4B8C-83A1-F6EECF244321}">
                <p14:modId xmlns:p14="http://schemas.microsoft.com/office/powerpoint/2010/main" val="1594009353"/>
              </p:ext>
            </p:extLst>
          </p:nvPr>
        </p:nvGraphicFramePr>
        <p:xfrm>
          <a:off x="6216142" y="1709974"/>
          <a:ext cx="5078412" cy="44656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p:cNvSpPr/>
          <p:nvPr/>
        </p:nvSpPr>
        <p:spPr>
          <a:xfrm>
            <a:off x="1097471" y="0"/>
            <a:ext cx="10237341" cy="59522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2"/>
                </a:solidFill>
              </a:rPr>
              <a:t>Testing and Implementation</a:t>
            </a:r>
            <a:endParaRPr lang="en-IN" sz="4000" b="1" dirty="0">
              <a:solidFill>
                <a:schemeClr val="bg2"/>
              </a:solidFill>
            </a:endParaRPr>
          </a:p>
        </p:txBody>
      </p:sp>
    </p:spTree>
    <p:extLst>
      <p:ext uri="{BB962C8B-B14F-4D97-AF65-F5344CB8AC3E}">
        <p14:creationId xmlns:p14="http://schemas.microsoft.com/office/powerpoint/2010/main" val="27363553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350359" y="0"/>
            <a:ext cx="7776864" cy="58659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000" b="1" dirty="0">
                <a:solidFill>
                  <a:schemeClr val="bg1"/>
                </a:solidFill>
              </a:rPr>
              <a:t>Limitation of System</a:t>
            </a:r>
          </a:p>
        </p:txBody>
      </p:sp>
      <p:sp>
        <p:nvSpPr>
          <p:cNvPr id="3" name="Rectangle 2"/>
          <p:cNvSpPr/>
          <p:nvPr/>
        </p:nvSpPr>
        <p:spPr>
          <a:xfrm>
            <a:off x="3022120" y="1634485"/>
            <a:ext cx="6596331" cy="3466655"/>
          </a:xfrm>
          <a:prstGeom prst="rect">
            <a:avLst/>
          </a:prstGeom>
        </p:spPr>
        <p:txBody>
          <a:bodyPr wrap="square">
            <a:spAutoFit/>
          </a:bodyPr>
          <a:lstStyle/>
          <a:p>
            <a:pPr marL="342900" lvl="0" indent="-342900">
              <a:lnSpc>
                <a:spcPct val="107000"/>
              </a:lnSpc>
              <a:spcAft>
                <a:spcPts val="800"/>
              </a:spcAft>
              <a:buFont typeface="Wingdings" panose="05000000000000000000" pitchFamily="2" charset="2"/>
              <a:buChar char=""/>
            </a:pPr>
            <a:r>
              <a:rPr lang="en-IN" sz="3600" b="1" dirty="0">
                <a:latin typeface="Georgia" panose="02040502050405020303" pitchFamily="18" charset="0"/>
                <a:ea typeface="Times New Roman" panose="02020603050405020304" pitchFamily="18" charset="0"/>
                <a:cs typeface="Times New Roman" panose="02020603050405020304" pitchFamily="18" charset="0"/>
              </a:rPr>
              <a:t> </a:t>
            </a:r>
            <a:r>
              <a:rPr lang="en-US" sz="3600" b="1" dirty="0">
                <a:latin typeface="Georgia" panose="02040502050405020303" pitchFamily="18" charset="0"/>
                <a:ea typeface="Times New Roman" panose="02020603050405020304" pitchFamily="18" charset="0"/>
                <a:cs typeface="Times New Roman" panose="02020603050405020304" pitchFamily="18" charset="0"/>
              </a:rPr>
              <a:t>Online</a:t>
            </a:r>
            <a:endParaRPr lang="en-IN" sz="3600" b="1" dirty="0">
              <a:latin typeface="Perpetua" panose="02020502060401020303" pitchFamily="18" charset="0"/>
              <a:ea typeface="Times New Roman" panose="02020603050405020304" pitchFamily="18"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US" sz="3600" b="1" dirty="0">
                <a:latin typeface="Georgia" panose="02040502050405020303" pitchFamily="18" charset="0"/>
                <a:ea typeface="Times New Roman" panose="02020603050405020304" pitchFamily="18" charset="0"/>
                <a:cs typeface="Times New Roman" panose="02020603050405020304" pitchFamily="18" charset="0"/>
              </a:rPr>
              <a:t>You must have pc/laptop</a:t>
            </a:r>
            <a:endParaRPr lang="en-IN" sz="3600" b="1" dirty="0">
              <a:latin typeface="Perpetua" panose="02020502060401020303" pitchFamily="18" charset="0"/>
              <a:ea typeface="Times New Roman" panose="02020603050405020304" pitchFamily="18" charset="0"/>
              <a:cs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pPr>
            <a:r>
              <a:rPr lang="en-US" sz="3600" b="1" dirty="0">
                <a:latin typeface="Georgia" panose="02040502050405020303" pitchFamily="18" charset="0"/>
                <a:ea typeface="Times New Roman" panose="02020603050405020304" pitchFamily="18" charset="0"/>
                <a:cs typeface="Times New Roman" panose="02020603050405020304" pitchFamily="18" charset="0"/>
              </a:rPr>
              <a:t>Limited area covered</a:t>
            </a:r>
            <a:endParaRPr lang="en-IN" sz="3600" b="1" dirty="0">
              <a:latin typeface="Perpetua" panose="02020502060401020303" pitchFamily="18" charset="0"/>
              <a:ea typeface="Times New Roman" panose="02020603050405020304" pitchFamily="18" charset="0"/>
              <a:cs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pPr>
            <a:r>
              <a:rPr lang="en-US" sz="3600" b="1" dirty="0">
                <a:latin typeface="Georgia" panose="02040502050405020303" pitchFamily="18" charset="0"/>
                <a:ea typeface="Times New Roman" panose="02020603050405020304" pitchFamily="18" charset="0"/>
                <a:cs typeface="Times New Roman" panose="02020603050405020304" pitchFamily="18" charset="0"/>
              </a:rPr>
              <a:t>No Online Payment</a:t>
            </a:r>
            <a:endParaRPr lang="en-IN" sz="3600" b="1" dirty="0">
              <a:latin typeface="Perpetua" panose="02020502060401020303" pitchFamily="18" charset="0"/>
              <a:ea typeface="Times New Roman" panose="02020603050405020304" pitchFamily="18"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US" sz="3600" b="1" dirty="0">
                <a:latin typeface="Georgia" panose="02040502050405020303" pitchFamily="18" charset="0"/>
                <a:ea typeface="Times New Roman" panose="02020603050405020304" pitchFamily="18" charset="0"/>
                <a:cs typeface="Times New Roman" panose="02020603050405020304" pitchFamily="18" charset="0"/>
              </a:rPr>
              <a:t>Security</a:t>
            </a:r>
            <a:endParaRPr lang="en-IN" sz="3600" b="1" dirty="0">
              <a:effectLst/>
              <a:latin typeface="Perpetua" panose="02020502060401020303"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105346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350359" y="0"/>
            <a:ext cx="7776864" cy="60384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b="1" dirty="0">
                <a:solidFill>
                  <a:schemeClr val="bg1"/>
                </a:solidFill>
              </a:rPr>
              <a:t>Future Enhancement</a:t>
            </a:r>
            <a:endParaRPr lang="en-IN" sz="3000" b="1" dirty="0">
              <a:solidFill>
                <a:schemeClr val="bg1"/>
              </a:solidFill>
            </a:endParaRPr>
          </a:p>
        </p:txBody>
      </p:sp>
      <p:sp>
        <p:nvSpPr>
          <p:cNvPr id="4" name="Rectangle 3"/>
          <p:cNvSpPr/>
          <p:nvPr/>
        </p:nvSpPr>
        <p:spPr>
          <a:xfrm>
            <a:off x="810883" y="1225834"/>
            <a:ext cx="10644996" cy="4657493"/>
          </a:xfrm>
          <a:prstGeom prst="rect">
            <a:avLst/>
          </a:prstGeom>
        </p:spPr>
        <p:txBody>
          <a:bodyPr wrap="square">
            <a:spAutoFit/>
          </a:bodyPr>
          <a:lstStyle/>
          <a:p>
            <a:pPr>
              <a:lnSpc>
                <a:spcPct val="115000"/>
              </a:lnSpc>
              <a:spcAft>
                <a:spcPts val="1000"/>
              </a:spcAft>
            </a:pPr>
            <a:r>
              <a:rPr lang="en-US" sz="2400" b="1" dirty="0">
                <a:latin typeface="Calibri" panose="020F0502020204030204" pitchFamily="34" charset="0"/>
                <a:ea typeface="Calibri" panose="020F0502020204030204" pitchFamily="34" charset="0"/>
                <a:cs typeface="Shruti"/>
              </a:rPr>
              <a:t> </a:t>
            </a:r>
            <a:endParaRPr lang="en-IN" sz="1400" b="1" dirty="0">
              <a:latin typeface="Calibri" panose="020F0502020204030204" pitchFamily="34" charset="0"/>
              <a:ea typeface="Calibri" panose="020F0502020204030204" pitchFamily="34" charset="0"/>
              <a:cs typeface="Shruti"/>
            </a:endParaRPr>
          </a:p>
          <a:p>
            <a:pPr marL="342900" lvl="0" indent="-342900">
              <a:lnSpc>
                <a:spcPct val="150000"/>
              </a:lnSpc>
              <a:spcAft>
                <a:spcPts val="0"/>
              </a:spcAft>
              <a:buFont typeface="Wingdings" panose="05000000000000000000" pitchFamily="2" charset="2"/>
              <a:buChar char=""/>
              <a:tabLst>
                <a:tab pos="114300" algn="l"/>
              </a:tabLst>
            </a:pPr>
            <a:r>
              <a:rPr lang="en-US" b="1" dirty="0">
                <a:solidFill>
                  <a:srgbClr val="262626"/>
                </a:solidFill>
                <a:latin typeface="Georgia" panose="02040502050405020303" pitchFamily="18" charset="0"/>
                <a:ea typeface="Times New Roman" panose="02020603050405020304" pitchFamily="18" charset="0"/>
                <a:cs typeface="Times New Roman" panose="02020603050405020304" pitchFamily="18" charset="0"/>
              </a:rPr>
              <a:t>Nothing is perfect in this world. So, we are also no exception. Although, we have tried our best to present the information effectively, yet, there can be further enhancement in the Application.</a:t>
            </a:r>
            <a:endParaRPr lang="en-IN" sz="1400" b="1" dirty="0">
              <a:latin typeface="Georgia" panose="02040502050405020303" pitchFamily="18" charset="0"/>
              <a:ea typeface="Times New Roman" panose="02020603050405020304" pitchFamily="18" charset="0"/>
              <a:cs typeface="Times New Roman" panose="02020603050405020304" pitchFamily="18" charset="0"/>
            </a:endParaRPr>
          </a:p>
          <a:p>
            <a:pPr marL="457200">
              <a:lnSpc>
                <a:spcPct val="150000"/>
              </a:lnSpc>
              <a:spcAft>
                <a:spcPts val="0"/>
              </a:spcAft>
              <a:tabLst>
                <a:tab pos="114300" algn="l"/>
              </a:tabLst>
            </a:pPr>
            <a:r>
              <a:rPr lang="en-US" b="1" dirty="0">
                <a:solidFill>
                  <a:srgbClr val="262626"/>
                </a:solidFill>
                <a:latin typeface="Georgia" panose="02040502050405020303" pitchFamily="18" charset="0"/>
                <a:ea typeface="Times New Roman" panose="02020603050405020304" pitchFamily="18" charset="0"/>
                <a:cs typeface="Times New Roman" panose="02020603050405020304" pitchFamily="18" charset="0"/>
              </a:rPr>
              <a:t> </a:t>
            </a:r>
            <a:endParaRPr lang="en-IN" sz="1400" b="1" dirty="0">
              <a:latin typeface="Georgia" panose="02040502050405020303" pitchFamily="18" charset="0"/>
              <a:ea typeface="Times New Roman" panose="02020603050405020304" pitchFamily="18" charset="0"/>
              <a:cs typeface="Times New Roman" panose="02020603050405020304" pitchFamily="18" charset="0"/>
            </a:endParaRPr>
          </a:p>
          <a:p>
            <a:pPr marL="342900" lvl="0" indent="-342900">
              <a:lnSpc>
                <a:spcPct val="150000"/>
              </a:lnSpc>
              <a:spcAft>
                <a:spcPts val="0"/>
              </a:spcAft>
              <a:buFont typeface="Wingdings" panose="05000000000000000000" pitchFamily="2" charset="2"/>
              <a:buChar char=""/>
              <a:tabLst>
                <a:tab pos="114300" algn="l"/>
              </a:tabLst>
            </a:pPr>
            <a:r>
              <a:rPr lang="en-US" b="1" dirty="0">
                <a:solidFill>
                  <a:srgbClr val="262626"/>
                </a:solidFill>
                <a:latin typeface="Georgia" panose="02040502050405020303" pitchFamily="18" charset="0"/>
                <a:ea typeface="Times New Roman" panose="02020603050405020304" pitchFamily="18" charset="0"/>
                <a:cs typeface="Times New Roman" panose="02020603050405020304" pitchFamily="18" charset="0"/>
              </a:rPr>
              <a:t>We have taken care of all the critical aspects, which need to take care of during the development of the Project.</a:t>
            </a:r>
          </a:p>
          <a:p>
            <a:pPr lvl="0">
              <a:lnSpc>
                <a:spcPct val="150000"/>
              </a:lnSpc>
              <a:spcAft>
                <a:spcPts val="0"/>
              </a:spcAft>
              <a:tabLst>
                <a:tab pos="114300" algn="l"/>
              </a:tabLst>
            </a:pPr>
            <a:endParaRPr lang="en-IN" sz="1400" b="1" dirty="0">
              <a:latin typeface="Georgia" panose="02040502050405020303" pitchFamily="18" charset="0"/>
              <a:ea typeface="Times New Roman" panose="02020603050405020304" pitchFamily="18" charset="0"/>
              <a:cs typeface="Times New Roman" panose="02020603050405020304" pitchFamily="18" charset="0"/>
            </a:endParaRPr>
          </a:p>
          <a:p>
            <a:pPr marL="342900" lvl="0" indent="-342900">
              <a:lnSpc>
                <a:spcPct val="150000"/>
              </a:lnSpc>
              <a:spcAft>
                <a:spcPts val="0"/>
              </a:spcAft>
              <a:buFont typeface="Wingdings" panose="05000000000000000000" pitchFamily="2" charset="2"/>
              <a:buChar char=""/>
              <a:tabLst>
                <a:tab pos="114300" algn="l"/>
              </a:tabLst>
            </a:pPr>
            <a:r>
              <a:rPr lang="en-US" b="1" dirty="0">
                <a:solidFill>
                  <a:srgbClr val="262626"/>
                </a:solidFill>
                <a:latin typeface="Georgia" panose="02040502050405020303" pitchFamily="18" charset="0"/>
                <a:ea typeface="Times New Roman" panose="02020603050405020304" pitchFamily="18" charset="0"/>
                <a:cs typeface="Times New Roman" panose="02020603050405020304" pitchFamily="18" charset="0"/>
              </a:rPr>
              <a:t>Like the things this project also has some limitations and can further be enhances by</a:t>
            </a:r>
            <a:endParaRPr lang="en-IN" sz="1400" b="1" dirty="0">
              <a:latin typeface="Georgia" panose="02040502050405020303" pitchFamily="18" charset="0"/>
              <a:ea typeface="Times New Roman" panose="02020603050405020304" pitchFamily="18" charset="0"/>
              <a:cs typeface="Times New Roman" panose="02020603050405020304" pitchFamily="18" charset="0"/>
            </a:endParaRPr>
          </a:p>
          <a:p>
            <a:pPr marL="342900" lvl="0" indent="-342900">
              <a:lnSpc>
                <a:spcPct val="150000"/>
              </a:lnSpc>
              <a:spcAft>
                <a:spcPts val="0"/>
              </a:spcAft>
              <a:buFont typeface="Wingdings" panose="05000000000000000000" pitchFamily="2" charset="2"/>
              <a:buChar char=""/>
              <a:tabLst>
                <a:tab pos="114300" algn="l"/>
              </a:tabLst>
            </a:pPr>
            <a:r>
              <a:rPr lang="en-US" b="1" dirty="0">
                <a:solidFill>
                  <a:srgbClr val="262626"/>
                </a:solidFill>
                <a:latin typeface="Georgia" panose="02040502050405020303" pitchFamily="18" charset="0"/>
                <a:ea typeface="Times New Roman" panose="02020603050405020304" pitchFamily="18" charset="0"/>
                <a:cs typeface="Times New Roman" panose="02020603050405020304" pitchFamily="18" charset="0"/>
              </a:rPr>
              <a:t>Someone, because there are certain drawbacks that do not permit the system to be 100%</a:t>
            </a:r>
            <a:endParaRPr lang="en-IN" sz="1400" b="1" dirty="0">
              <a:effectLst/>
              <a:latin typeface="Georgia" panose="02040502050405020303"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72893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3292457" y="0"/>
            <a:ext cx="5976664" cy="1224136"/>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b="1" dirty="0">
                <a:solidFill>
                  <a:schemeClr val="bg1"/>
                </a:solidFill>
              </a:rPr>
              <a:t>Bibliography</a:t>
            </a:r>
          </a:p>
        </p:txBody>
      </p:sp>
      <p:sp>
        <p:nvSpPr>
          <p:cNvPr id="3" name="Rectangle 2"/>
          <p:cNvSpPr/>
          <p:nvPr/>
        </p:nvSpPr>
        <p:spPr>
          <a:xfrm>
            <a:off x="3176296" y="2448272"/>
            <a:ext cx="6092825" cy="1754326"/>
          </a:xfrm>
          <a:prstGeom prst="rect">
            <a:avLst/>
          </a:prstGeom>
        </p:spPr>
        <p:txBody>
          <a:bodyPr>
            <a:spAutoFit/>
          </a:bodyPr>
          <a:lstStyle/>
          <a:p>
            <a:r>
              <a:rPr lang="en-US" sz="3600" b="1" u="sng" dirty="0">
                <a:hlinkClick r:id="rId2"/>
              </a:rPr>
              <a:t>https://www.w3schools.com/</a:t>
            </a:r>
            <a:endParaRPr lang="en-US" sz="3600" b="1" dirty="0"/>
          </a:p>
          <a:p>
            <a:r>
              <a:rPr lang="en-US" sz="3600" b="1" u="sng" dirty="0">
                <a:hlinkClick r:id="rId3"/>
              </a:rPr>
              <a:t>https://www.wikipedia.org/</a:t>
            </a:r>
            <a:endParaRPr lang="en-US" sz="3600" b="1" dirty="0"/>
          </a:p>
          <a:p>
            <a:r>
              <a:rPr lang="en-US" sz="3600" b="1" u="sng" dirty="0">
                <a:hlinkClick r:id="rId4"/>
              </a:rPr>
              <a:t>https://www.google.com/</a:t>
            </a:r>
            <a:endParaRPr lang="en-US" sz="3600" b="1" dirty="0"/>
          </a:p>
        </p:txBody>
      </p:sp>
    </p:spTree>
    <p:extLst>
      <p:ext uri="{BB962C8B-B14F-4D97-AF65-F5344CB8AC3E}">
        <p14:creationId xmlns:p14="http://schemas.microsoft.com/office/powerpoint/2010/main" val="33649699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21528" y="0"/>
            <a:ext cx="9865096" cy="57797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b="1" dirty="0">
                <a:solidFill>
                  <a:schemeClr val="bg2">
                    <a:lumMod val="60000"/>
                    <a:lumOff val="40000"/>
                  </a:schemeClr>
                </a:solidFill>
              </a:rPr>
              <a:t>Project Specifications</a:t>
            </a:r>
          </a:p>
        </p:txBody>
      </p:sp>
      <p:sp>
        <p:nvSpPr>
          <p:cNvPr id="3" name="Rectangle 2"/>
          <p:cNvSpPr/>
          <p:nvPr/>
        </p:nvSpPr>
        <p:spPr>
          <a:xfrm>
            <a:off x="983505" y="1171563"/>
            <a:ext cx="10342978" cy="4524315"/>
          </a:xfrm>
          <a:prstGeom prst="rect">
            <a:avLst/>
          </a:prstGeom>
        </p:spPr>
        <p:txBody>
          <a:bodyPr wrap="square">
            <a:spAutoFit/>
          </a:bodyPr>
          <a:lstStyle/>
          <a:p>
            <a:r>
              <a:rPr lang="en-US" sz="2400" b="1" dirty="0">
                <a:latin typeface="Arial Black" pitchFamily="34" charset="0"/>
              </a:rPr>
              <a:t>Project Title             </a:t>
            </a:r>
            <a:r>
              <a:rPr lang="en-US" sz="2400" b="1" dirty="0">
                <a:latin typeface="Arial Black" pitchFamily="34" charset="0"/>
                <a:sym typeface="Wingdings" panose="05000000000000000000" pitchFamily="2" charset="2"/>
              </a:rPr>
              <a:t>:</a:t>
            </a:r>
            <a:r>
              <a:rPr lang="en-US" sz="2400" b="1" dirty="0">
                <a:latin typeface="Arial Black" pitchFamily="34" charset="0"/>
              </a:rPr>
              <a:t>  </a:t>
            </a:r>
            <a:r>
              <a:rPr lang="en-US" sz="2400" b="1" dirty="0">
                <a:latin typeface="Verdana" pitchFamily="34" charset="0"/>
                <a:ea typeface="Verdana" pitchFamily="34" charset="0"/>
              </a:rPr>
              <a:t>Tour And Travels</a:t>
            </a:r>
            <a:br>
              <a:rPr lang="en-US" sz="2400" b="1" dirty="0">
                <a:latin typeface="Arial Black" pitchFamily="34" charset="0"/>
              </a:rPr>
            </a:br>
            <a:r>
              <a:rPr lang="en-US" sz="2400" b="1" dirty="0">
                <a:latin typeface="Arial Black" pitchFamily="34" charset="0"/>
              </a:rPr>
              <a:t>Institution                </a:t>
            </a:r>
            <a:r>
              <a:rPr lang="en-US" sz="2400" b="1" dirty="0">
                <a:latin typeface="Arial Black" pitchFamily="34" charset="0"/>
                <a:sym typeface="Wingdings" panose="05000000000000000000" pitchFamily="2" charset="2"/>
              </a:rPr>
              <a:t>:</a:t>
            </a:r>
            <a:r>
              <a:rPr lang="en-US" sz="2400" b="1" dirty="0">
                <a:latin typeface="Verdana" pitchFamily="34" charset="0"/>
                <a:ea typeface="Verdana" pitchFamily="34" charset="0"/>
                <a:cs typeface="Verdana" pitchFamily="34" charset="0"/>
              </a:rPr>
              <a:t> College Of NIET Computer Science </a:t>
            </a:r>
            <a:br>
              <a:rPr lang="en-US" sz="2400" b="1" dirty="0">
                <a:latin typeface="Verdana" pitchFamily="34" charset="0"/>
                <a:ea typeface="Verdana" pitchFamily="34" charset="0"/>
                <a:cs typeface="Verdana" pitchFamily="34" charset="0"/>
              </a:rPr>
            </a:br>
            <a:r>
              <a:rPr lang="en-US" sz="2400" b="1" dirty="0">
                <a:latin typeface="Arial Black" pitchFamily="34" charset="0"/>
              </a:rPr>
              <a:t>Front End Tools        </a:t>
            </a:r>
            <a:r>
              <a:rPr lang="en-US" sz="2400" b="1" dirty="0">
                <a:latin typeface="Arial Black" pitchFamily="34" charset="0"/>
                <a:sym typeface="Wingdings" panose="05000000000000000000" pitchFamily="2" charset="2"/>
              </a:rPr>
              <a:t>: HTML , CSS , JAVASCRIPT , PHP</a:t>
            </a:r>
            <a:br>
              <a:rPr lang="en-US" sz="2400" b="1" dirty="0">
                <a:latin typeface="Verdana" pitchFamily="34" charset="0"/>
                <a:ea typeface="Verdana" pitchFamily="34" charset="0"/>
                <a:cs typeface="Verdana" pitchFamily="34" charset="0"/>
              </a:rPr>
            </a:br>
            <a:r>
              <a:rPr lang="en-US" sz="2400" b="1" dirty="0">
                <a:latin typeface="Arial Black" pitchFamily="34" charset="0"/>
              </a:rPr>
              <a:t>Back End Tool          : MY SQL</a:t>
            </a:r>
            <a:br>
              <a:rPr lang="en-US" sz="2400" b="1" dirty="0">
                <a:latin typeface="Arial Black" pitchFamily="34" charset="0"/>
              </a:rPr>
            </a:br>
            <a:r>
              <a:rPr lang="en-US" sz="2400" b="1" dirty="0">
                <a:latin typeface="Arial Black" pitchFamily="34" charset="0"/>
              </a:rPr>
              <a:t>Documentation Tool : </a:t>
            </a:r>
            <a:r>
              <a:rPr lang="en-US" sz="2400" b="1" dirty="0">
                <a:latin typeface="Verdana" pitchFamily="34" charset="0"/>
                <a:ea typeface="Verdana" pitchFamily="34" charset="0"/>
                <a:cs typeface="Verdana" pitchFamily="34" charset="0"/>
              </a:rPr>
              <a:t>MS word </a:t>
            </a:r>
            <a:br>
              <a:rPr lang="en-US" sz="2400" b="1" dirty="0">
                <a:latin typeface="Verdana" pitchFamily="34" charset="0"/>
                <a:ea typeface="Verdana" pitchFamily="34" charset="0"/>
                <a:cs typeface="Verdana" pitchFamily="34" charset="0"/>
              </a:rPr>
            </a:br>
            <a:r>
              <a:rPr lang="en-US" sz="2400" b="1" dirty="0">
                <a:latin typeface="Arial Black" pitchFamily="34" charset="0"/>
              </a:rPr>
              <a:t>Operating System    : </a:t>
            </a:r>
            <a:r>
              <a:rPr lang="en-US" sz="2400" b="1" dirty="0">
                <a:latin typeface="Verdana" pitchFamily="34" charset="0"/>
                <a:ea typeface="Verdana" pitchFamily="34" charset="0"/>
                <a:cs typeface="Verdana" pitchFamily="34" charset="0"/>
              </a:rPr>
              <a:t>Microsoft windows 7-11</a:t>
            </a:r>
            <a:br>
              <a:rPr lang="en-US" sz="2400" b="1" dirty="0">
                <a:latin typeface="Verdana" pitchFamily="34" charset="0"/>
                <a:ea typeface="Verdana" pitchFamily="34" charset="0"/>
                <a:cs typeface="Verdana" pitchFamily="34" charset="0"/>
              </a:rPr>
            </a:br>
            <a:r>
              <a:rPr lang="en-US" sz="2400" b="1" dirty="0">
                <a:latin typeface="Arial Black" pitchFamily="34" charset="0"/>
              </a:rPr>
              <a:t>Web Server               : Wamp</a:t>
            </a:r>
            <a:br>
              <a:rPr lang="en-US" sz="2400" b="1" dirty="0">
                <a:latin typeface="Verdana" pitchFamily="34" charset="0"/>
                <a:ea typeface="Verdana" pitchFamily="34" charset="0"/>
                <a:cs typeface="Verdana" pitchFamily="34" charset="0"/>
              </a:rPr>
            </a:br>
            <a:r>
              <a:rPr lang="en-US" sz="2400" b="1" dirty="0">
                <a:latin typeface="Arial Black" pitchFamily="34" charset="0"/>
              </a:rPr>
              <a:t>Web Browser            : </a:t>
            </a:r>
            <a:r>
              <a:rPr lang="en-US" sz="2400" b="1" dirty="0">
                <a:latin typeface="Verdana" pitchFamily="34" charset="0"/>
                <a:ea typeface="Verdana" pitchFamily="34" charset="0"/>
                <a:cs typeface="Verdana" pitchFamily="34" charset="0"/>
              </a:rPr>
              <a:t>chrome</a:t>
            </a:r>
            <a:br>
              <a:rPr lang="en-US" sz="2400" b="1" dirty="0">
                <a:latin typeface="Arial Black" pitchFamily="34" charset="0"/>
              </a:rPr>
            </a:br>
            <a:r>
              <a:rPr lang="en-US" sz="2400" b="1" dirty="0">
                <a:latin typeface="Arial Black" pitchFamily="34" charset="0"/>
              </a:rPr>
              <a:t>Editor                       : </a:t>
            </a:r>
            <a:r>
              <a:rPr lang="en-US" sz="2400" b="1" dirty="0">
                <a:latin typeface="Verdana" pitchFamily="34" charset="0"/>
                <a:ea typeface="Verdana" pitchFamily="34" charset="0"/>
                <a:cs typeface="Verdana" pitchFamily="34" charset="0"/>
              </a:rPr>
              <a:t> Visual studio </a:t>
            </a:r>
            <a:br>
              <a:rPr lang="en-US" sz="2400" b="1" dirty="0">
                <a:latin typeface="Verdana" pitchFamily="34" charset="0"/>
                <a:ea typeface="Verdana" pitchFamily="34" charset="0"/>
                <a:cs typeface="Verdana" pitchFamily="34" charset="0"/>
              </a:rPr>
            </a:br>
            <a:r>
              <a:rPr lang="en-US" sz="2400" b="1" dirty="0">
                <a:latin typeface="Arial Black" pitchFamily="34" charset="0"/>
              </a:rPr>
              <a:t>Hardware                 : </a:t>
            </a:r>
            <a:r>
              <a:rPr lang="en-US" sz="2400" b="1" dirty="0">
                <a:latin typeface="Verdana" pitchFamily="34" charset="0"/>
                <a:ea typeface="Verdana" pitchFamily="34" charset="0"/>
              </a:rPr>
              <a:t>32,64</a:t>
            </a:r>
            <a:r>
              <a:rPr lang="en-US" sz="2400" b="1" dirty="0">
                <a:latin typeface="Verdana" pitchFamily="34" charset="0"/>
                <a:ea typeface="Verdana" pitchFamily="34" charset="0"/>
                <a:cs typeface="Verdana" pitchFamily="34" charset="0"/>
              </a:rPr>
              <a:t>-bit processor, 1.70 GHz,                   RAM                         : 2GB</a:t>
            </a:r>
            <a:br>
              <a:rPr lang="en-US" sz="2400" b="1" dirty="0">
                <a:latin typeface="Verdana" pitchFamily="34" charset="0"/>
                <a:ea typeface="Verdana" pitchFamily="34" charset="0"/>
                <a:cs typeface="Verdana" pitchFamily="34" charset="0"/>
              </a:rPr>
            </a:br>
            <a:r>
              <a:rPr lang="en-US" sz="2400" b="1" dirty="0">
                <a:latin typeface="Arial Black" pitchFamily="34" charset="0"/>
              </a:rPr>
              <a:t>Submitted By           : </a:t>
            </a:r>
            <a:r>
              <a:rPr lang="en-US" sz="2400" b="1" dirty="0">
                <a:latin typeface="Verdana" pitchFamily="34" charset="0"/>
                <a:ea typeface="Verdana" pitchFamily="34" charset="0"/>
              </a:rPr>
              <a:t>NIET NOIDA</a:t>
            </a:r>
            <a:endParaRPr lang="en-IN" sz="2400" b="1" dirty="0"/>
          </a:p>
        </p:txBody>
      </p:sp>
    </p:spTree>
    <p:extLst>
      <p:ext uri="{BB962C8B-B14F-4D97-AF65-F5344CB8AC3E}">
        <p14:creationId xmlns:p14="http://schemas.microsoft.com/office/powerpoint/2010/main" val="18082305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b="1" dirty="0">
                <a:solidFill>
                  <a:srgbClr val="002060"/>
                </a:solidFill>
              </a:rPr>
              <a:t>Thank You..!</a:t>
            </a:r>
          </a:p>
        </p:txBody>
      </p:sp>
    </p:spTree>
    <p:extLst>
      <p:ext uri="{BB962C8B-B14F-4D97-AF65-F5344CB8AC3E}">
        <p14:creationId xmlns:p14="http://schemas.microsoft.com/office/powerpoint/2010/main" val="3893092946"/>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 Diagonal Corner Rectangle 1"/>
          <p:cNvSpPr/>
          <p:nvPr/>
        </p:nvSpPr>
        <p:spPr>
          <a:xfrm>
            <a:off x="801053" y="0"/>
            <a:ext cx="10513168" cy="595223"/>
          </a:xfrm>
          <a:prstGeom prst="round2Diag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b="1" dirty="0">
                <a:solidFill>
                  <a:schemeClr val="bg2">
                    <a:lumMod val="60000"/>
                    <a:lumOff val="40000"/>
                  </a:schemeClr>
                </a:solidFill>
              </a:rPr>
              <a:t>Introductions</a:t>
            </a:r>
          </a:p>
        </p:txBody>
      </p:sp>
      <p:sp>
        <p:nvSpPr>
          <p:cNvPr id="4" name="TextBox 3"/>
          <p:cNvSpPr txBox="1"/>
          <p:nvPr/>
        </p:nvSpPr>
        <p:spPr>
          <a:xfrm>
            <a:off x="801053" y="1311215"/>
            <a:ext cx="9975808" cy="1815882"/>
          </a:xfrm>
          <a:prstGeom prst="rect">
            <a:avLst/>
          </a:prstGeom>
          <a:noFill/>
        </p:spPr>
        <p:txBody>
          <a:bodyPr wrap="none" rtlCol="0">
            <a:spAutoFit/>
          </a:bodyPr>
          <a:lstStyle/>
          <a:p>
            <a:r>
              <a:rPr lang="en-US" sz="2800" b="1" dirty="0">
                <a:latin typeface="Georgia" panose="02040502050405020303" pitchFamily="18" charset="0"/>
              </a:rPr>
              <a:t>The Tour and Travels is a web based application.</a:t>
            </a:r>
          </a:p>
          <a:p>
            <a:r>
              <a:rPr lang="en-US" sz="2800" b="1" dirty="0">
                <a:latin typeface="Georgia" panose="02040502050405020303" pitchFamily="18" charset="0"/>
              </a:rPr>
              <a:t> The main purpose of “Tour and travels”</a:t>
            </a:r>
          </a:p>
          <a:p>
            <a:r>
              <a:rPr lang="en-US" sz="2800" b="1" dirty="0">
                <a:latin typeface="Georgia" panose="02040502050405020303" pitchFamily="18" charset="0"/>
              </a:rPr>
              <a:t> is to provide a convenient way for a customer </a:t>
            </a:r>
          </a:p>
          <a:p>
            <a:r>
              <a:rPr lang="en-US" sz="2800" b="1" dirty="0">
                <a:latin typeface="Georgia" panose="02040502050405020303" pitchFamily="18" charset="0"/>
              </a:rPr>
              <a:t>to book hotels, flight, train and bus for tour purposes</a:t>
            </a:r>
            <a:endParaRPr lang="en-IN" sz="2800" b="1" dirty="0">
              <a:latin typeface="Georgia" panose="02040502050405020303" pitchFamily="18" charset="0"/>
            </a:endParaRPr>
          </a:p>
        </p:txBody>
      </p:sp>
    </p:spTree>
    <p:extLst>
      <p:ext uri="{BB962C8B-B14F-4D97-AF65-F5344CB8AC3E}">
        <p14:creationId xmlns:p14="http://schemas.microsoft.com/office/powerpoint/2010/main" val="404512320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86452" y="0"/>
            <a:ext cx="10081120" cy="5715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System Development Strategy</a:t>
            </a:r>
            <a:endParaRPr lang="en-IN" sz="4000" b="1" dirty="0">
              <a:solidFill>
                <a:schemeClr val="bg1"/>
              </a:solidFill>
            </a:endParaRPr>
          </a:p>
        </p:txBody>
      </p:sp>
      <p:sp>
        <p:nvSpPr>
          <p:cNvPr id="3" name="Rectangle 2"/>
          <p:cNvSpPr/>
          <p:nvPr/>
        </p:nvSpPr>
        <p:spPr>
          <a:xfrm>
            <a:off x="380462" y="571500"/>
            <a:ext cx="11350997" cy="5820508"/>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b="1" dirty="0">
                <a:solidFill>
                  <a:schemeClr val="tx1"/>
                </a:solidFill>
                <a:latin typeface="Times New Roman" pitchFamily="18" charset="0"/>
                <a:cs typeface="Times New Roman" pitchFamily="18" charset="0"/>
              </a:rPr>
              <a:t>As per the requirement of the project, We have choose </a:t>
            </a:r>
          </a:p>
          <a:p>
            <a:r>
              <a:rPr lang="en-US" sz="3200" b="1" dirty="0">
                <a:solidFill>
                  <a:schemeClr val="tx1"/>
                </a:solidFill>
                <a:latin typeface="Times New Roman" pitchFamily="18" charset="0"/>
                <a:cs typeface="Times New Roman" pitchFamily="18" charset="0"/>
              </a:rPr>
              <a:t> the </a:t>
            </a:r>
            <a:r>
              <a:rPr lang="en-US" sz="3200" b="1" u="sng" dirty="0">
                <a:solidFill>
                  <a:schemeClr val="tx1"/>
                </a:solidFill>
                <a:latin typeface="Times New Roman" pitchFamily="18" charset="0"/>
                <a:cs typeface="Times New Roman" pitchFamily="18" charset="0"/>
              </a:rPr>
              <a:t>Spiral</a:t>
            </a:r>
            <a:r>
              <a:rPr lang="en-US" sz="3200" b="1" dirty="0">
                <a:solidFill>
                  <a:schemeClr val="tx1"/>
                </a:solidFill>
                <a:latin typeface="Times New Roman" pitchFamily="18" charset="0"/>
                <a:cs typeface="Times New Roman" pitchFamily="18" charset="0"/>
              </a:rPr>
              <a:t> as a strategy of developing the project, because  </a:t>
            </a:r>
          </a:p>
          <a:p>
            <a:r>
              <a:rPr lang="en-US" sz="3200" b="1" dirty="0">
                <a:solidFill>
                  <a:schemeClr val="tx1"/>
                </a:solidFill>
                <a:latin typeface="Times New Roman" pitchFamily="18" charset="0"/>
                <a:cs typeface="Times New Roman" pitchFamily="18" charset="0"/>
              </a:rPr>
              <a:t>in Spiral-SDLC model starts with a small set of requirement</a:t>
            </a:r>
          </a:p>
          <a:p>
            <a:r>
              <a:rPr lang="en-US" sz="3200" b="1" dirty="0">
                <a:solidFill>
                  <a:schemeClr val="tx1"/>
                </a:solidFill>
                <a:latin typeface="Times New Roman" pitchFamily="18" charset="0"/>
                <a:cs typeface="Times New Roman" pitchFamily="18" charset="0"/>
              </a:rPr>
              <a:t> and goes through each development phase for those set of </a:t>
            </a:r>
          </a:p>
          <a:p>
            <a:r>
              <a:rPr lang="en-US" sz="3200" b="1" dirty="0">
                <a:solidFill>
                  <a:schemeClr val="tx1"/>
                </a:solidFill>
                <a:latin typeface="Times New Roman" pitchFamily="18" charset="0"/>
                <a:cs typeface="Times New Roman" pitchFamily="18" charset="0"/>
              </a:rPr>
              <a:t>requirements, so the appropriate strategy is spiral model.</a:t>
            </a:r>
            <a:endParaRPr lang="en-US" sz="3200" b="1" dirty="0">
              <a:solidFill>
                <a:schemeClr val="tx1"/>
              </a:solidFill>
            </a:endParaRPr>
          </a:p>
        </p:txBody>
      </p:sp>
    </p:spTree>
    <p:extLst>
      <p:ext uri="{BB962C8B-B14F-4D97-AF65-F5344CB8AC3E}">
        <p14:creationId xmlns:p14="http://schemas.microsoft.com/office/powerpoint/2010/main" val="364162823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tages of SDLC">
            <a:extLst>
              <a:ext uri="{FF2B5EF4-FFF2-40B4-BE49-F238E27FC236}">
                <a16:creationId xmlns:a16="http://schemas.microsoft.com/office/drawing/2014/main" id="{4C0F6BDF-C9D3-6A9B-D174-6A74523C21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2338" y="1414463"/>
            <a:ext cx="5267325" cy="4029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1287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4" descr="spiral-1-1024x945.jpg"/>
          <p:cNvPicPr>
            <a:picLocks noChangeAspect="1"/>
          </p:cNvPicPr>
          <p:nvPr/>
        </p:nvPicPr>
        <p:blipFill>
          <a:blip r:embed="rId2" cstate="print"/>
          <a:stretch>
            <a:fillRect/>
          </a:stretch>
        </p:blipFill>
        <p:spPr>
          <a:xfrm>
            <a:off x="2266729" y="608338"/>
            <a:ext cx="7488832" cy="5648479"/>
          </a:xfrm>
          <a:prstGeom prst="rect">
            <a:avLst/>
          </a:prstGeom>
        </p:spPr>
      </p:pic>
      <p:sp>
        <p:nvSpPr>
          <p:cNvPr id="3" name="TextBox 2"/>
          <p:cNvSpPr txBox="1"/>
          <p:nvPr/>
        </p:nvSpPr>
        <p:spPr>
          <a:xfrm>
            <a:off x="888521" y="112144"/>
            <a:ext cx="1560042" cy="369332"/>
          </a:xfrm>
          <a:prstGeom prst="rect">
            <a:avLst/>
          </a:prstGeom>
          <a:noFill/>
        </p:spPr>
        <p:txBody>
          <a:bodyPr wrap="none" rtlCol="0">
            <a:spAutoFit/>
          </a:bodyPr>
          <a:lstStyle/>
          <a:p>
            <a:r>
              <a:rPr lang="en-IN" b="1" dirty="0">
                <a:solidFill>
                  <a:schemeClr val="bg1"/>
                </a:solidFill>
              </a:rPr>
              <a:t>Spiral Module</a:t>
            </a:r>
          </a:p>
        </p:txBody>
      </p:sp>
    </p:spTree>
    <p:extLst>
      <p:ext uri="{BB962C8B-B14F-4D97-AF65-F5344CB8AC3E}">
        <p14:creationId xmlns:p14="http://schemas.microsoft.com/office/powerpoint/2010/main" val="13897659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485071" y="0"/>
            <a:ext cx="5080959" cy="58659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sz="3200" b="1" dirty="0">
                <a:solidFill>
                  <a:srgbClr val="FFFF00"/>
                </a:solidFill>
              </a:rPr>
              <a:t>Modules</a:t>
            </a:r>
          </a:p>
        </p:txBody>
      </p:sp>
      <p:sp>
        <p:nvSpPr>
          <p:cNvPr id="4" name="TextBox 3"/>
          <p:cNvSpPr txBox="1"/>
          <p:nvPr/>
        </p:nvSpPr>
        <p:spPr>
          <a:xfrm>
            <a:off x="4201974" y="1035170"/>
            <a:ext cx="3647152" cy="5047536"/>
          </a:xfrm>
          <a:prstGeom prst="rect">
            <a:avLst/>
          </a:prstGeom>
          <a:noFill/>
        </p:spPr>
        <p:txBody>
          <a:bodyPr wrap="none" rtlCol="0">
            <a:spAutoFit/>
          </a:bodyPr>
          <a:lstStyle/>
          <a:p>
            <a:r>
              <a:rPr lang="en-IN" sz="4000" b="1" dirty="0"/>
              <a:t>User Authority :</a:t>
            </a:r>
          </a:p>
          <a:p>
            <a:endParaRPr lang="en-IN" sz="4000" b="1" dirty="0"/>
          </a:p>
          <a:p>
            <a:pPr marL="285750" indent="-285750">
              <a:buFont typeface="Wingdings" panose="05000000000000000000" pitchFamily="2" charset="2"/>
              <a:buChar char="à"/>
            </a:pPr>
            <a:r>
              <a:rPr lang="en-IN" sz="2800" dirty="0">
                <a:sym typeface="Wingdings" panose="05000000000000000000" pitchFamily="2" charset="2"/>
              </a:rPr>
              <a:t>Home menu</a:t>
            </a:r>
          </a:p>
          <a:p>
            <a:pPr marL="285750" indent="-285750">
              <a:buFont typeface="Wingdings" panose="05000000000000000000" pitchFamily="2" charset="2"/>
              <a:buChar char="à"/>
            </a:pPr>
            <a:r>
              <a:rPr lang="en-IN" sz="2800" dirty="0">
                <a:sym typeface="Wingdings" panose="05000000000000000000" pitchFamily="2" charset="2"/>
              </a:rPr>
              <a:t>About us</a:t>
            </a:r>
          </a:p>
          <a:p>
            <a:pPr marL="285750" indent="-285750">
              <a:buFont typeface="Wingdings" panose="05000000000000000000" pitchFamily="2" charset="2"/>
              <a:buChar char="à"/>
            </a:pPr>
            <a:r>
              <a:rPr lang="en-IN" sz="2800" dirty="0">
                <a:sym typeface="Wingdings" panose="05000000000000000000" pitchFamily="2" charset="2"/>
              </a:rPr>
              <a:t>Gallery</a:t>
            </a:r>
          </a:p>
          <a:p>
            <a:pPr marL="285750" indent="-285750">
              <a:buFont typeface="Wingdings" panose="05000000000000000000" pitchFamily="2" charset="2"/>
              <a:buChar char="à"/>
            </a:pPr>
            <a:r>
              <a:rPr lang="en-IN" sz="2800" dirty="0">
                <a:sym typeface="Wingdings" panose="05000000000000000000" pitchFamily="2" charset="2"/>
              </a:rPr>
              <a:t>Booking</a:t>
            </a:r>
          </a:p>
          <a:p>
            <a:pPr marL="285750" indent="-285750">
              <a:buFont typeface="Wingdings" panose="05000000000000000000" pitchFamily="2" charset="2"/>
              <a:buChar char="à"/>
            </a:pPr>
            <a:r>
              <a:rPr lang="en-IN" sz="2800" dirty="0">
                <a:sym typeface="Wingdings" panose="05000000000000000000" pitchFamily="2" charset="2"/>
              </a:rPr>
              <a:t>Videos</a:t>
            </a:r>
          </a:p>
          <a:p>
            <a:pPr marL="285750" indent="-285750">
              <a:buFont typeface="Wingdings" panose="05000000000000000000" pitchFamily="2" charset="2"/>
              <a:buChar char="à"/>
            </a:pPr>
            <a:r>
              <a:rPr lang="en-IN" sz="2800" dirty="0">
                <a:sym typeface="Wingdings" panose="05000000000000000000" pitchFamily="2" charset="2"/>
              </a:rPr>
              <a:t>Login</a:t>
            </a:r>
          </a:p>
          <a:p>
            <a:pPr marL="285750" indent="-285750">
              <a:buFont typeface="Wingdings" panose="05000000000000000000" pitchFamily="2" charset="2"/>
              <a:buChar char="à"/>
            </a:pPr>
            <a:r>
              <a:rPr lang="en-IN" sz="2800" dirty="0">
                <a:sym typeface="Wingdings" panose="05000000000000000000" pitchFamily="2" charset="2"/>
              </a:rPr>
              <a:t>Registration</a:t>
            </a:r>
          </a:p>
          <a:p>
            <a:pPr marL="285750" indent="-285750">
              <a:buFont typeface="Wingdings" panose="05000000000000000000" pitchFamily="2" charset="2"/>
              <a:buChar char="à"/>
            </a:pPr>
            <a:r>
              <a:rPr lang="en-IN" sz="2800" dirty="0">
                <a:sym typeface="Wingdings" panose="05000000000000000000" pitchFamily="2" charset="2"/>
              </a:rPr>
              <a:t>Change Password</a:t>
            </a:r>
          </a:p>
          <a:p>
            <a:pPr marL="285750" indent="-285750">
              <a:buFont typeface="Wingdings" panose="05000000000000000000" pitchFamily="2" charset="2"/>
              <a:buChar char="à"/>
            </a:pPr>
            <a:endParaRPr lang="en-IN" dirty="0"/>
          </a:p>
        </p:txBody>
      </p:sp>
    </p:spTree>
    <p:extLst>
      <p:ext uri="{BB962C8B-B14F-4D97-AF65-F5344CB8AC3E}">
        <p14:creationId xmlns:p14="http://schemas.microsoft.com/office/powerpoint/2010/main" val="528672760"/>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docProps/app.xml><?xml version="1.0" encoding="utf-8"?>
<Properties xmlns="http://schemas.openxmlformats.org/officeDocument/2006/extended-properties" xmlns:vt="http://schemas.openxmlformats.org/officeDocument/2006/docPropsVTypes">
  <Template>Organic</Template>
  <TotalTime>565</TotalTime>
  <Words>596</Words>
  <Application>Microsoft Office PowerPoint</Application>
  <PresentationFormat>Widescreen</PresentationFormat>
  <Paragraphs>108</Paragraphs>
  <Slides>40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40</vt:i4>
      </vt:variant>
    </vt:vector>
  </HeadingPairs>
  <TitlesOfParts>
    <vt:vector size="50" baseType="lpstr">
      <vt:lpstr>Arial</vt:lpstr>
      <vt:lpstr>Arial Black</vt:lpstr>
      <vt:lpstr>Calibri</vt:lpstr>
      <vt:lpstr>Garamond</vt:lpstr>
      <vt:lpstr>Georgia</vt:lpstr>
      <vt:lpstr>Perpetua</vt:lpstr>
      <vt:lpstr>Times New Roman</vt:lpstr>
      <vt:lpstr>Verdana</vt:lpstr>
      <vt:lpstr>Wingdings</vt:lpstr>
      <vt:lpstr>Organic</vt:lpstr>
      <vt:lpstr>Tour And Travels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E-Crime Management System</dc:title>
  <dc:creator>Microsoft account</dc:creator>
  <cp:lastModifiedBy>Aditya Verma</cp:lastModifiedBy>
  <cp:revision>99</cp:revision>
  <dcterms:created xsi:type="dcterms:W3CDTF">2021-05-21T09:46:37Z</dcterms:created>
  <dcterms:modified xsi:type="dcterms:W3CDTF">2023-05-04T19:32:37Z</dcterms:modified>
</cp:coreProperties>
</file>

<file path=docProps/thumbnail.jpeg>
</file>